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713" r:id="rId4"/>
  </p:sldMasterIdLst>
  <p:notesMasterIdLst>
    <p:notesMasterId r:id="rId35"/>
  </p:notesMasterIdLst>
  <p:handoutMasterIdLst>
    <p:handoutMasterId r:id="rId36"/>
  </p:handoutMasterIdLst>
  <p:sldIdLst>
    <p:sldId id="914" r:id="rId5"/>
    <p:sldId id="595" r:id="rId6"/>
    <p:sldId id="878" r:id="rId7"/>
    <p:sldId id="887"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911" r:id="rId31"/>
    <p:sldId id="912" r:id="rId32"/>
    <p:sldId id="915" r:id="rId33"/>
    <p:sldId id="913"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FFFFCC"/>
    <a:srgbClr val="FF99CC"/>
    <a:srgbClr val="003E6C"/>
    <a:srgbClr val="3497AE"/>
    <a:srgbClr val="69A6FF"/>
    <a:srgbClr val="0066FF"/>
    <a:srgbClr val="00FF00"/>
    <a:srgbClr val="CC6600"/>
    <a:srgbClr val="D7BC5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6649" autoAdjust="0"/>
  </p:normalViewPr>
  <p:slideViewPr>
    <p:cSldViewPr>
      <p:cViewPr>
        <p:scale>
          <a:sx n="66" d="100"/>
          <a:sy n="66" d="100"/>
        </p:scale>
        <p:origin x="-159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C999D8D-0CB5-4042-9131-F924A0812D5F}" type="datetimeFigureOut">
              <a:rPr lang="en-US" smtClean="0"/>
              <a:pPr/>
              <a:t>4/11/2018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9E2E8B6-C758-4A04-9585-AED4B24B8B0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CEDCA30-2ED5-41C4-A072-F195EC56C9D7}" type="datetimeFigureOut">
              <a:rPr lang="en-US" smtClean="0"/>
              <a:pPr/>
              <a:t>4/11/2018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E7E218-9473-4E4E-BA13-22C19D9987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4087" y="9119837"/>
            <a:ext cx="3169409" cy="479830"/>
          </a:xfrm>
          <a:prstGeom prst="rect">
            <a:avLst/>
          </a:prstGeom>
          <a:noFill/>
          <a:ln w="9525">
            <a:noFill/>
            <a:miter lim="800000"/>
            <a:headEnd/>
            <a:tailEnd/>
          </a:ln>
        </p:spPr>
        <p:txBody>
          <a:bodyPr anchor="b"/>
          <a:lstStyle/>
          <a:p>
            <a:pPr algn="r" eaLnBrk="1" hangingPunct="1"/>
            <a:fld id="{02A2A716-0F5A-459E-91C2-888C3D7E357F}" type="slidenum">
              <a:rPr lang="en-US" sz="1200"/>
              <a:pPr algn="r" eaLnBrk="1" hangingPunct="1"/>
              <a:t>2</a:t>
            </a:fld>
            <a:endParaRPr 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	Respected _______________________  Ladies and Gentlemen it gives me immense pleasure to make a presentation in respect of Navy Children School, Visakhapatnam.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62E069-37D3-4D82-81B6-2F5FD399977A}" type="datetimeFigureOut">
              <a:rPr lang="en-US" smtClean="0"/>
              <a:pPr/>
              <a:t>4/11/2018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7C16303-3862-49EC-897F-A2243C201F0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16303-3862-49EC-897F-A2243C201F0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16303-3862-49EC-897F-A2243C201F0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C16303-3862-49EC-897F-A2243C201F0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7C16303-3862-49EC-897F-A2243C201F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7C16303-3862-49EC-897F-A2243C201F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7C16303-3862-49EC-897F-A2243C201F0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62E069-37D3-4D82-81B6-2F5FD399977A}" type="datetimeFigureOut">
              <a:rPr lang="en-US" smtClean="0"/>
              <a:pPr/>
              <a:t>4/11/2018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C16303-3862-49EC-897F-A2243C201F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62E069-37D3-4D82-81B6-2F5FD399977A}" type="datetimeFigureOut">
              <a:rPr lang="en-US" smtClean="0"/>
              <a:pPr/>
              <a:t>4/11/2018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7C16303-3862-49EC-897F-A2243C201F0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16303-3862-49EC-897F-A2243C201F0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62E069-37D3-4D82-81B6-2F5FD399977A}" type="datetimeFigureOut">
              <a:rPr lang="en-US" smtClean="0"/>
              <a:pPr/>
              <a:t>4/11/2018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C16303-3862-49EC-897F-A2243C201F0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4" cstate="print"/>
          <a:stretch>
            <a:fillRect/>
          </a:stretch>
        </p:blipFill>
        <p:spPr>
          <a:xfrm>
            <a:off x="0" y="5435827"/>
            <a:ext cx="9144000" cy="1420586"/>
          </a:xfrm>
          <a:prstGeom prst="rect">
            <a:avLst/>
          </a:prstGeom>
        </p:spPr>
      </p:pic>
      <p:pic>
        <p:nvPicPr>
          <p:cNvPr id="5" name="Picture 11" descr="LOGO-final"/>
          <p:cNvPicPr>
            <a:picLocks noChangeAspect="1" noChangeArrowheads="1"/>
          </p:cNvPicPr>
          <p:nvPr/>
        </p:nvPicPr>
        <p:blipFill>
          <a:blip r:embed="rId15" cstate="print">
            <a:clrChange>
              <a:clrFrom>
                <a:srgbClr val="FFFFFF"/>
              </a:clrFrom>
              <a:clrTo>
                <a:srgbClr val="FFFFFF">
                  <a:alpha val="0"/>
                </a:srgbClr>
              </a:clrTo>
            </a:clrChange>
            <a:lum bright="20000" contrast="-20000"/>
          </a:blip>
          <a:srcRect/>
          <a:stretch>
            <a:fillRect/>
          </a:stretch>
        </p:blipFill>
        <p:spPr bwMode="auto">
          <a:xfrm>
            <a:off x="8486909" y="5903455"/>
            <a:ext cx="657091" cy="95454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TextBox 5"/>
          <p:cNvSpPr txBox="1"/>
          <p:nvPr/>
        </p:nvSpPr>
        <p:spPr>
          <a:xfrm>
            <a:off x="5638800" y="6581001"/>
            <a:ext cx="2971800" cy="276999"/>
          </a:xfrm>
          <a:prstGeom prst="rect">
            <a:avLst/>
          </a:prstGeom>
          <a:noFill/>
        </p:spPr>
        <p:txBody>
          <a:bodyPr wrap="square" rtlCol="0">
            <a:spAutoFit/>
          </a:bodyPr>
          <a:lstStyle/>
          <a:p>
            <a:r>
              <a:rPr lang="en-US" sz="1200" b="1" dirty="0" smtClean="0">
                <a:solidFill>
                  <a:schemeClr val="tx1">
                    <a:lumMod val="75000"/>
                  </a:schemeClr>
                </a:solidFill>
              </a:rPr>
              <a:t>NAVY CHILDREN SCHOOL, VISAKHAPATNAM</a:t>
            </a:r>
            <a:endParaRPr lang="en-US" sz="1200" b="1" dirty="0">
              <a:solidFill>
                <a:schemeClr val="tx1">
                  <a:lumMod val="75000"/>
                </a:schemeClr>
              </a:solidFill>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E6C"/>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spd="slow">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E6C"/>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4/11/2018</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28600" y="809685"/>
            <a:ext cx="8610600" cy="4524315"/>
          </a:xfrm>
          <a:prstGeom prst="rect">
            <a:avLst/>
          </a:prstGeom>
          <a:noFill/>
          <a:ln w="9525">
            <a:noFill/>
            <a:miter lim="800000"/>
            <a:headEnd/>
            <a:tailEnd/>
          </a:ln>
        </p:spPr>
        <p:txBody>
          <a:bodyPr wrap="square">
            <a:spAutoFit/>
          </a:bodyPr>
          <a:lstStyle/>
          <a:p>
            <a:pPr lvl="0" algn="ctr">
              <a:defRPr/>
            </a:pPr>
            <a:r>
              <a:rPr lang="en-IN"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rPr>
              <a:t>“ </a:t>
            </a:r>
            <a:r>
              <a:rPr lang="en-IN" sz="4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rPr>
              <a:t>EDUCATION IS THE ABILITY TO LISTEN TO ALMOST ANYTHING WITHOUT LOSING YOUR TEMPER OR YOUR </a:t>
            </a:r>
          </a:p>
          <a:p>
            <a:pPr lvl="0" algn="ctr">
              <a:defRPr/>
            </a:pPr>
            <a:r>
              <a:rPr lang="en-IN"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rPr>
              <a:t>    </a:t>
            </a:r>
            <a:r>
              <a:rPr lang="en-IN" sz="4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rPr>
              <a:t>SELF-CONFIDENCE</a:t>
            </a:r>
            <a:r>
              <a:rPr lang="en-IN"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rPr>
              <a:t> ”</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krutiBngArvindUnicode" pitchFamily="2" charset="0"/>
              <a:cs typeface="AkrutiBngArvindUnicode" pitchFamily="2"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ChangeArrowheads="1"/>
          </p:cNvSpPr>
          <p:nvPr/>
        </p:nvSpPr>
        <p:spPr bwMode="auto">
          <a:xfrm>
            <a:off x="1143000" y="1447800"/>
            <a:ext cx="6934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400" b="1" u="sng" dirty="0" smtClean="0">
                <a:solidFill>
                  <a:srgbClr val="FFFF00"/>
                </a:solidFill>
                <a:latin typeface="Arial" pitchFamily="34" charset="0"/>
                <a:ea typeface="Times New Roman" pitchFamily="18" charset="0"/>
                <a:cs typeface="Arial" pitchFamily="34" charset="0"/>
              </a:rPr>
              <a:t>REMODELLED ASSESSMENT STRUCTURE EFFECTIVE </a:t>
            </a:r>
          </a:p>
          <a:p>
            <a:pPr marL="0" marR="0" lvl="0" indent="0" algn="ctr" defTabSz="914400" rtl="0" eaLnBrk="0" fontAlgn="base" latinLnBrk="0" hangingPunct="0">
              <a:lnSpc>
                <a:spcPct val="100000"/>
              </a:lnSpc>
              <a:spcBef>
                <a:spcPct val="0"/>
              </a:spcBef>
              <a:spcAft>
                <a:spcPct val="0"/>
              </a:spcAft>
              <a:buClrTx/>
              <a:buSzTx/>
              <a:buFontTx/>
              <a:buNone/>
              <a:tabLst/>
            </a:pPr>
            <a:r>
              <a:rPr lang="en-US" sz="4400" b="1" u="sng" dirty="0" smtClean="0">
                <a:solidFill>
                  <a:srgbClr val="FFFF00"/>
                </a:solidFill>
                <a:latin typeface="Arial" pitchFamily="34" charset="0"/>
                <a:ea typeface="Times New Roman" pitchFamily="18" charset="0"/>
                <a:cs typeface="Arial" pitchFamily="34" charset="0"/>
              </a:rPr>
              <a:t>FROM THE ACADEMIC YEAR 2018-19</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52400"/>
          <a:ext cx="8686800" cy="6400800"/>
        </p:xfrm>
        <a:graphic>
          <a:graphicData uri="http://schemas.openxmlformats.org/drawingml/2006/table">
            <a:tbl>
              <a:tblPr firstRow="1" bandRow="1">
                <a:tableStyleId>{5C22544A-7EE6-4342-B048-85BDC9FD1C3A}</a:tableStyleId>
              </a:tblPr>
              <a:tblGrid>
                <a:gridCol w="3962400"/>
                <a:gridCol w="4724400"/>
              </a:tblGrid>
              <a:tr h="950024">
                <a:tc>
                  <a:txBody>
                    <a:bodyPr/>
                    <a:lstStyle/>
                    <a:p>
                      <a:r>
                        <a:rPr lang="en-US" dirty="0" smtClean="0"/>
                        <a:t>TERM 1(100 marks)</a:t>
                      </a:r>
                    </a:p>
                    <a:p>
                      <a:endParaRPr lang="en-US" dirty="0" smtClean="0"/>
                    </a:p>
                    <a:p>
                      <a:r>
                        <a:rPr lang="en-US" dirty="0" smtClean="0"/>
                        <a:t>( 1</a:t>
                      </a:r>
                      <a:r>
                        <a:rPr lang="en-US" baseline="30000" dirty="0" smtClean="0"/>
                        <a:t>st</a:t>
                      </a:r>
                      <a:r>
                        <a:rPr lang="en-US" dirty="0" smtClean="0"/>
                        <a:t> Half</a:t>
                      </a:r>
                      <a:r>
                        <a:rPr lang="en-US" baseline="0" dirty="0" smtClean="0"/>
                        <a:t> of the Session)</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TERM 2(100 marks)</a:t>
                      </a:r>
                    </a:p>
                    <a:p>
                      <a:endParaRPr lang="en-US" dirty="0" smtClean="0"/>
                    </a:p>
                    <a:p>
                      <a:r>
                        <a:rPr lang="en-US" dirty="0" smtClean="0"/>
                        <a:t>(2</a:t>
                      </a:r>
                      <a:r>
                        <a:rPr lang="en-US" baseline="30000" dirty="0" smtClean="0"/>
                        <a:t>nd</a:t>
                      </a:r>
                      <a:r>
                        <a:rPr lang="en-US" dirty="0" smtClean="0"/>
                        <a:t> Half of the Session)</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5450776">
                <a:tc>
                  <a:txBody>
                    <a:bodyPr/>
                    <a:lstStyle/>
                    <a:p>
                      <a:pPr>
                        <a:buFont typeface="Wingdings" pitchFamily="2" charset="2"/>
                        <a:buNone/>
                      </a:pPr>
                      <a:r>
                        <a:rPr lang="en-US" b="1" dirty="0" smtClean="0">
                          <a:latin typeface="Arial" pitchFamily="34" charset="0"/>
                          <a:cs typeface="Arial" pitchFamily="34" charset="0"/>
                        </a:rPr>
                        <a:t>I)</a:t>
                      </a:r>
                      <a:r>
                        <a:rPr lang="en-US" b="1" dirty="0" smtClean="0">
                          <a:solidFill>
                            <a:srgbClr val="C00000"/>
                          </a:solidFill>
                          <a:latin typeface="Arial" pitchFamily="34" charset="0"/>
                          <a:cs typeface="Arial" pitchFamily="34" charset="0"/>
                        </a:rPr>
                        <a:t>SCHOLASTIC AREA</a:t>
                      </a:r>
                    </a:p>
                    <a:p>
                      <a:pPr>
                        <a:buFont typeface="Wingdings" pitchFamily="2" charset="2"/>
                        <a:buChar char="§"/>
                      </a:pPr>
                      <a:endParaRPr lang="en-US" dirty="0" smtClean="0">
                        <a:solidFill>
                          <a:srgbClr val="C00000"/>
                        </a:solidFill>
                      </a:endParaRPr>
                    </a:p>
                    <a:p>
                      <a:pPr>
                        <a:buFont typeface="Wingdings" pitchFamily="2" charset="2"/>
                        <a:buChar char="§"/>
                      </a:pPr>
                      <a:r>
                        <a:rPr lang="en-US" b="1" dirty="0" smtClean="0">
                          <a:latin typeface="Arial" pitchFamily="34" charset="0"/>
                          <a:cs typeface="Arial" pitchFamily="34" charset="0"/>
                        </a:rPr>
                        <a:t>Periodic Assessment (20 marks)</a:t>
                      </a:r>
                    </a:p>
                    <a:p>
                      <a:pPr>
                        <a:buFont typeface="Wingdings" pitchFamily="2" charset="2"/>
                        <a:buNone/>
                      </a:pPr>
                      <a:endParaRPr lang="en-US" sz="1050" dirty="0" smtClean="0"/>
                    </a:p>
                    <a:p>
                      <a:pPr>
                        <a:buFont typeface="Wingdings" pitchFamily="2" charset="2"/>
                        <a:buChar char="§"/>
                      </a:pPr>
                      <a:r>
                        <a:rPr lang="en-US" b="1" dirty="0" smtClean="0">
                          <a:latin typeface="Arial" pitchFamily="34" charset="0"/>
                          <a:cs typeface="Arial" pitchFamily="34" charset="0"/>
                        </a:rPr>
                        <a:t>Half yearly exam (80 marks)</a:t>
                      </a:r>
                    </a:p>
                    <a:p>
                      <a:pPr>
                        <a:buFont typeface="Wingdings" pitchFamily="2" charset="2"/>
                        <a:buChar char="§"/>
                      </a:pPr>
                      <a:endParaRPr lang="en-US" b="1" dirty="0" smtClean="0">
                        <a:latin typeface="Arial" pitchFamily="34" charset="0"/>
                        <a:cs typeface="Arial" pitchFamily="34" charset="0"/>
                      </a:endParaRPr>
                    </a:p>
                    <a:p>
                      <a:pPr>
                        <a:buFont typeface="Wingdings" pitchFamily="2" charset="2"/>
                        <a:buNone/>
                      </a:pPr>
                      <a:endParaRPr lang="en-US" b="1" dirty="0" smtClean="0">
                        <a:latin typeface="Arial" pitchFamily="34" charset="0"/>
                        <a:cs typeface="Arial" pitchFamily="34" charset="0"/>
                      </a:endParaRPr>
                    </a:p>
                    <a:p>
                      <a:pPr>
                        <a:buFont typeface="Wingdings" pitchFamily="2" charset="2"/>
                        <a:buNone/>
                      </a:pPr>
                      <a:endParaRPr lang="en-US" dirty="0" smtClean="0"/>
                    </a:p>
                    <a:p>
                      <a:pPr>
                        <a:buFont typeface="Wingdings" pitchFamily="2" charset="2"/>
                        <a:buNone/>
                      </a:pPr>
                      <a:r>
                        <a:rPr lang="en-US" b="1" dirty="0" smtClean="0">
                          <a:latin typeface="Arial" pitchFamily="34" charset="0"/>
                          <a:cs typeface="Arial" pitchFamily="34" charset="0"/>
                        </a:rPr>
                        <a:t>II)</a:t>
                      </a:r>
                      <a:r>
                        <a:rPr lang="en-US" b="1" dirty="0" smtClean="0">
                          <a:solidFill>
                            <a:srgbClr val="C00000"/>
                          </a:solidFill>
                          <a:latin typeface="Arial" pitchFamily="34" charset="0"/>
                          <a:cs typeface="Arial" pitchFamily="34" charset="0"/>
                        </a:rPr>
                        <a:t> CO-SCHOLASTIC ACTIVITIES</a:t>
                      </a:r>
                    </a:p>
                    <a:p>
                      <a:pPr>
                        <a:buFont typeface="Wingdings" pitchFamily="2" charset="2"/>
                        <a:buNone/>
                      </a:pPr>
                      <a:endParaRPr lang="en-US" sz="1000" b="1" dirty="0" smtClean="0">
                        <a:solidFill>
                          <a:srgbClr val="C00000"/>
                        </a:solidFill>
                        <a:latin typeface="Arial" pitchFamily="34" charset="0"/>
                        <a:cs typeface="Arial" pitchFamily="34" charset="0"/>
                      </a:endParaRPr>
                    </a:p>
                    <a:p>
                      <a:pPr>
                        <a:buFont typeface="Wingdings" pitchFamily="2" charset="2"/>
                        <a:buNone/>
                      </a:pPr>
                      <a:r>
                        <a:rPr lang="en-US" b="1" dirty="0" smtClean="0">
                          <a:latin typeface="Arial" pitchFamily="34" charset="0"/>
                          <a:cs typeface="Arial" pitchFamily="34" charset="0"/>
                        </a:rPr>
                        <a:t>       (3-point grading scale)</a:t>
                      </a:r>
                    </a:p>
                    <a:p>
                      <a:pPr>
                        <a:buFont typeface="Wingdings" pitchFamily="2" charset="2"/>
                        <a:buNone/>
                      </a:pPr>
                      <a:endParaRPr lang="en-US" sz="600" b="1" dirty="0" smtClean="0">
                        <a:latin typeface="Arial" pitchFamily="34" charset="0"/>
                        <a:cs typeface="Arial" pitchFamily="34" charset="0"/>
                      </a:endParaRPr>
                    </a:p>
                    <a:p>
                      <a:pPr marL="342900" indent="-342900">
                        <a:buFont typeface="Wingdings" pitchFamily="2" charset="2"/>
                        <a:buAutoNum type="alphaUcParenR"/>
                      </a:pPr>
                      <a:r>
                        <a:rPr lang="en-US" b="1" baseline="0" dirty="0" smtClean="0">
                          <a:latin typeface="Arial" pitchFamily="34" charset="0"/>
                          <a:cs typeface="Arial" pitchFamily="34" charset="0"/>
                        </a:rPr>
                        <a:t>Work Education</a:t>
                      </a:r>
                    </a:p>
                    <a:p>
                      <a:pPr marL="342900" indent="-342900">
                        <a:buFont typeface="Wingdings" pitchFamily="2" charset="2"/>
                        <a:buNone/>
                      </a:pPr>
                      <a:endParaRPr lang="en-US" sz="11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B) Art Education</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C) Health and Physical education</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III) DISCIPLINE</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      (3-point grading scale)</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 typeface="Wingdings" pitchFamily="2" charset="2"/>
                        <a:buNone/>
                      </a:pPr>
                      <a:r>
                        <a:rPr lang="en-US" b="1" dirty="0" smtClean="0">
                          <a:latin typeface="Arial" pitchFamily="34" charset="0"/>
                          <a:cs typeface="Arial" pitchFamily="34" charset="0"/>
                        </a:rPr>
                        <a:t>I)</a:t>
                      </a:r>
                      <a:r>
                        <a:rPr lang="en-US" b="1" dirty="0" smtClean="0">
                          <a:solidFill>
                            <a:srgbClr val="C00000"/>
                          </a:solidFill>
                          <a:latin typeface="Arial" pitchFamily="34" charset="0"/>
                          <a:cs typeface="Arial" pitchFamily="34" charset="0"/>
                        </a:rPr>
                        <a:t>SCHOLASTIC AREA</a:t>
                      </a:r>
                    </a:p>
                    <a:p>
                      <a:pPr>
                        <a:buFont typeface="Wingdings" pitchFamily="2" charset="2"/>
                        <a:buNone/>
                      </a:pPr>
                      <a:endParaRPr lang="en-US" dirty="0" smtClean="0"/>
                    </a:p>
                    <a:p>
                      <a:pPr>
                        <a:buFont typeface="Wingdings" pitchFamily="2" charset="2"/>
                        <a:buChar char="§"/>
                      </a:pPr>
                      <a:r>
                        <a:rPr lang="en-US" b="1" dirty="0" smtClean="0">
                          <a:latin typeface="Arial" pitchFamily="34" charset="0"/>
                          <a:cs typeface="Arial" pitchFamily="34" charset="0"/>
                        </a:rPr>
                        <a:t>Periodic Assessment (20 marks)</a:t>
                      </a:r>
                    </a:p>
                    <a:p>
                      <a:pPr>
                        <a:buFont typeface="Wingdings" pitchFamily="2" charset="2"/>
                        <a:buChar char="§"/>
                      </a:pPr>
                      <a:endParaRPr lang="en-US" sz="1000" b="1" dirty="0" smtClean="0">
                        <a:latin typeface="Arial" pitchFamily="34" charset="0"/>
                        <a:cs typeface="Arial" pitchFamily="34" charset="0"/>
                      </a:endParaRPr>
                    </a:p>
                    <a:p>
                      <a:pPr>
                        <a:buFont typeface="Wingdings" pitchFamily="2" charset="2"/>
                        <a:buChar char="§"/>
                      </a:pPr>
                      <a:r>
                        <a:rPr lang="en-US" b="1" dirty="0" smtClean="0">
                          <a:latin typeface="Arial" pitchFamily="34" charset="0"/>
                          <a:cs typeface="Arial" pitchFamily="34" charset="0"/>
                        </a:rPr>
                        <a:t>Yearly Exam (80 marks)</a:t>
                      </a:r>
                    </a:p>
                    <a:p>
                      <a:pPr>
                        <a:buFont typeface="Wingdings" pitchFamily="2" charset="2"/>
                        <a:buNone/>
                      </a:pPr>
                      <a:r>
                        <a:rPr lang="en-US" b="1" dirty="0" smtClean="0">
                          <a:latin typeface="Arial" pitchFamily="34" charset="0"/>
                          <a:cs typeface="Arial" pitchFamily="34" charset="0"/>
                        </a:rPr>
                        <a:t>20% of 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term+</a:t>
                      </a:r>
                      <a:r>
                        <a:rPr lang="en-US" b="1" baseline="0" dirty="0" smtClean="0">
                          <a:latin typeface="Arial" pitchFamily="34" charset="0"/>
                          <a:cs typeface="Arial" pitchFamily="34" charset="0"/>
                        </a:rPr>
                        <a:t> entire syllabus of 2</a:t>
                      </a:r>
                      <a:r>
                        <a:rPr lang="en-US" b="1" baseline="30000" dirty="0" smtClean="0">
                          <a:latin typeface="Arial" pitchFamily="34" charset="0"/>
                          <a:cs typeface="Arial" pitchFamily="34" charset="0"/>
                        </a:rPr>
                        <a:t>nd</a:t>
                      </a:r>
                      <a:r>
                        <a:rPr lang="en-US" b="1" baseline="0" dirty="0" smtClean="0">
                          <a:latin typeface="Arial" pitchFamily="34" charset="0"/>
                          <a:cs typeface="Arial" pitchFamily="34" charset="0"/>
                        </a:rPr>
                        <a:t> term</a:t>
                      </a:r>
                    </a:p>
                    <a:p>
                      <a:pPr>
                        <a:buFont typeface="Wingdings" pitchFamily="2" charset="2"/>
                        <a:buNone/>
                      </a:pPr>
                      <a:endParaRPr lang="en-US" b="1" baseline="0" dirty="0" smtClean="0">
                        <a:latin typeface="Arial" pitchFamily="34" charset="0"/>
                        <a:cs typeface="Arial" pitchFamily="34" charset="0"/>
                      </a:endParaRPr>
                    </a:p>
                    <a:p>
                      <a:pPr>
                        <a:buFont typeface="Wingdings" pitchFamily="2" charset="2"/>
                        <a:buNone/>
                      </a:pPr>
                      <a:r>
                        <a:rPr lang="en-US" b="1" dirty="0" smtClean="0">
                          <a:latin typeface="Arial" pitchFamily="34" charset="0"/>
                          <a:cs typeface="Arial" pitchFamily="34" charset="0"/>
                        </a:rPr>
                        <a:t>II)</a:t>
                      </a:r>
                      <a:r>
                        <a:rPr lang="en-US" b="1" dirty="0" smtClean="0">
                          <a:solidFill>
                            <a:srgbClr val="C00000"/>
                          </a:solidFill>
                          <a:latin typeface="Arial" pitchFamily="34" charset="0"/>
                          <a:cs typeface="Arial" pitchFamily="34" charset="0"/>
                        </a:rPr>
                        <a:t> CO-SCHOLASTIC ACTIVITIES</a:t>
                      </a:r>
                    </a:p>
                    <a:p>
                      <a:pPr>
                        <a:spcBef>
                          <a:spcPts val="1200"/>
                        </a:spcBef>
                        <a:buFont typeface="Wingdings" pitchFamily="2" charset="2"/>
                        <a:buNone/>
                      </a:pPr>
                      <a:r>
                        <a:rPr lang="en-US" b="1" dirty="0" smtClean="0">
                          <a:latin typeface="Arial" pitchFamily="34" charset="0"/>
                          <a:cs typeface="Arial" pitchFamily="34" charset="0"/>
                        </a:rPr>
                        <a:t>         (3-point grading scale)</a:t>
                      </a:r>
                    </a:p>
                    <a:p>
                      <a:pPr>
                        <a:buFont typeface="Wingdings" pitchFamily="2" charset="2"/>
                        <a:buNone/>
                      </a:pPr>
                      <a:endParaRPr lang="en-US" sz="600" b="1" dirty="0" smtClean="0">
                        <a:latin typeface="Arial" pitchFamily="34" charset="0"/>
                        <a:cs typeface="Arial" pitchFamily="34" charset="0"/>
                      </a:endParaRPr>
                    </a:p>
                    <a:p>
                      <a:pPr marL="342900" indent="-342900">
                        <a:buFont typeface="Wingdings" pitchFamily="2" charset="2"/>
                        <a:buAutoNum type="alphaUcParenR"/>
                      </a:pPr>
                      <a:r>
                        <a:rPr lang="en-US" b="1" baseline="0" dirty="0" smtClean="0">
                          <a:latin typeface="Arial" pitchFamily="34" charset="0"/>
                          <a:cs typeface="Arial" pitchFamily="34" charset="0"/>
                        </a:rPr>
                        <a:t>Work Education</a:t>
                      </a:r>
                    </a:p>
                    <a:p>
                      <a:pPr marL="342900" indent="-342900">
                        <a:buFont typeface="Wingdings" pitchFamily="2" charset="2"/>
                        <a:buNone/>
                      </a:pPr>
                      <a:endParaRPr lang="en-US" sz="11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B) Art Education</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C) Health and Physical education</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III) DISCIPLINE</a:t>
                      </a:r>
                    </a:p>
                    <a:p>
                      <a:pPr marL="342900" indent="-342900">
                        <a:buFont typeface="Wingdings" pitchFamily="2" charset="2"/>
                        <a:buNone/>
                      </a:pPr>
                      <a:endParaRPr lang="en-US" sz="1200" b="1" baseline="0" dirty="0" smtClean="0">
                        <a:latin typeface="Arial" pitchFamily="34" charset="0"/>
                        <a:cs typeface="Arial" pitchFamily="34" charset="0"/>
                      </a:endParaRPr>
                    </a:p>
                    <a:p>
                      <a:pPr marL="342900" indent="-342900">
                        <a:buFont typeface="Wingdings" pitchFamily="2" charset="2"/>
                        <a:buNone/>
                      </a:pPr>
                      <a:r>
                        <a:rPr lang="en-US" b="1" baseline="0" dirty="0" smtClean="0">
                          <a:latin typeface="Arial" pitchFamily="34" charset="0"/>
                          <a:cs typeface="Arial" pitchFamily="34" charset="0"/>
                        </a:rPr>
                        <a:t>      (3-point grading scale)</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915400" cy="5970865"/>
          </a:xfrm>
          <a:prstGeom prst="rect">
            <a:avLst/>
          </a:prstGeom>
          <a:noFill/>
        </p:spPr>
        <p:txBody>
          <a:bodyPr wrap="square" rtlCol="0">
            <a:spAutoFit/>
          </a:bodyPr>
          <a:lstStyle/>
          <a:p>
            <a:pPr algn="ctr"/>
            <a:r>
              <a:rPr lang="en-US" sz="3200" b="1" dirty="0" smtClean="0">
                <a:solidFill>
                  <a:srgbClr val="FFFFFF"/>
                </a:solidFill>
                <a:latin typeface="Arial" pitchFamily="34" charset="0"/>
                <a:cs typeface="Arial" pitchFamily="34" charset="0"/>
              </a:rPr>
              <a:t>ASSESSMENT  PATTERN</a:t>
            </a:r>
          </a:p>
          <a:p>
            <a:r>
              <a:rPr lang="en-US" sz="3200" b="1" u="sng" dirty="0" smtClean="0">
                <a:solidFill>
                  <a:srgbClr val="FFC000"/>
                </a:solidFill>
                <a:latin typeface="Arial" pitchFamily="34" charset="0"/>
                <a:cs typeface="Arial" pitchFamily="34" charset="0"/>
              </a:rPr>
              <a:t>TERM -1   (100 Marks)</a:t>
            </a:r>
          </a:p>
          <a:p>
            <a:endParaRPr lang="en-US" sz="2000" b="1" u="sng" dirty="0" smtClean="0">
              <a:solidFill>
                <a:srgbClr val="FFC000"/>
              </a:solidFill>
              <a:latin typeface="Arial" pitchFamily="34" charset="0"/>
              <a:cs typeface="Arial" pitchFamily="34" charset="0"/>
            </a:endParaRPr>
          </a:p>
          <a:p>
            <a:r>
              <a:rPr lang="en-US" sz="3200" b="1" u="sng" dirty="0" smtClean="0">
                <a:solidFill>
                  <a:srgbClr val="FFC000"/>
                </a:solidFill>
                <a:latin typeface="Arial" pitchFamily="34" charset="0"/>
                <a:cs typeface="Arial" pitchFamily="34" charset="0"/>
              </a:rPr>
              <a:t>PERIODIC ASSESSMENT(</a:t>
            </a:r>
            <a:r>
              <a:rPr lang="en-US" sz="3200" b="1" u="sng" dirty="0" smtClean="0">
                <a:solidFill>
                  <a:schemeClr val="bg1"/>
                </a:solidFill>
                <a:latin typeface="Arial" pitchFamily="34" charset="0"/>
                <a:cs typeface="Arial" pitchFamily="34" charset="0"/>
              </a:rPr>
              <a:t>20 marks</a:t>
            </a:r>
            <a:r>
              <a:rPr lang="en-US" sz="3200" b="1" u="sng" dirty="0" smtClean="0">
                <a:solidFill>
                  <a:srgbClr val="FFC000"/>
                </a:solidFill>
                <a:latin typeface="Arial" pitchFamily="34" charset="0"/>
                <a:cs typeface="Arial" pitchFamily="34" charset="0"/>
              </a:rPr>
              <a:t>)</a:t>
            </a:r>
          </a:p>
          <a:p>
            <a:pPr>
              <a:buFont typeface="Wingdings" pitchFamily="2" charset="2"/>
              <a:buChar char="Ø"/>
            </a:pPr>
            <a:r>
              <a:rPr lang="en-US" sz="3200" b="1" dirty="0" smtClean="0">
                <a:solidFill>
                  <a:srgbClr val="FFFFFF"/>
                </a:solidFill>
                <a:latin typeface="Arial" pitchFamily="34" charset="0"/>
                <a:cs typeface="Arial" pitchFamily="34" charset="0"/>
              </a:rPr>
              <a:t> Periodic Test-40 marks (reduced to 10 marks)( Month of July)</a:t>
            </a:r>
          </a:p>
          <a:p>
            <a:endParaRPr lang="en-US" sz="3200"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FFFF"/>
                </a:solidFill>
                <a:latin typeface="Arial" pitchFamily="34" charset="0"/>
                <a:cs typeface="Arial" pitchFamily="34" charset="0"/>
              </a:rPr>
              <a:t>Note Book Submission- 5 marks</a:t>
            </a:r>
          </a:p>
          <a:p>
            <a:endParaRPr lang="en-US"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FFFF"/>
                </a:solidFill>
                <a:latin typeface="Arial" pitchFamily="34" charset="0"/>
                <a:cs typeface="Arial" pitchFamily="34" charset="0"/>
              </a:rPr>
              <a:t>Subject Enrichment- 5marks</a:t>
            </a:r>
          </a:p>
          <a:p>
            <a:endParaRPr lang="en-US" sz="2000"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C000"/>
                </a:solidFill>
                <a:latin typeface="Arial" pitchFamily="34" charset="0"/>
                <a:cs typeface="Arial" pitchFamily="34" charset="0"/>
              </a:rPr>
              <a:t>Half Yearly Exam</a:t>
            </a:r>
            <a:r>
              <a:rPr lang="en-US" sz="3200" b="1" dirty="0" smtClean="0">
                <a:solidFill>
                  <a:srgbClr val="FFFFFF"/>
                </a:solidFill>
                <a:latin typeface="Arial" pitchFamily="34" charset="0"/>
                <a:cs typeface="Arial" pitchFamily="34" charset="0"/>
              </a:rPr>
              <a:t>- 80 marks(Month of Sep/Oct)</a:t>
            </a:r>
            <a:endParaRPr lang="en-US" sz="3200" b="1" dirty="0">
              <a:solidFill>
                <a:srgbClr val="FFFFFF"/>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155531"/>
          </a:xfrm>
          <a:prstGeom prst="rect">
            <a:avLst/>
          </a:prstGeom>
          <a:noFill/>
        </p:spPr>
        <p:txBody>
          <a:bodyPr wrap="square" rtlCol="0">
            <a:spAutoFit/>
          </a:bodyPr>
          <a:lstStyle/>
          <a:p>
            <a:pPr algn="ctr"/>
            <a:r>
              <a:rPr lang="en-US" sz="3200" b="1" dirty="0" smtClean="0">
                <a:solidFill>
                  <a:srgbClr val="FFFFFF"/>
                </a:solidFill>
                <a:latin typeface="Arial" pitchFamily="34" charset="0"/>
                <a:cs typeface="Arial" pitchFamily="34" charset="0"/>
              </a:rPr>
              <a:t>ASSESSMENT  PATTERN</a:t>
            </a:r>
          </a:p>
          <a:p>
            <a:r>
              <a:rPr lang="en-US" sz="3200" b="1" dirty="0" smtClean="0">
                <a:solidFill>
                  <a:srgbClr val="FFC000"/>
                </a:solidFill>
                <a:latin typeface="Arial" pitchFamily="34" charset="0"/>
                <a:cs typeface="Arial" pitchFamily="34" charset="0"/>
              </a:rPr>
              <a:t>		     </a:t>
            </a:r>
            <a:r>
              <a:rPr lang="en-US" sz="3200" b="1" u="sng" dirty="0" smtClean="0">
                <a:solidFill>
                  <a:srgbClr val="FFC000"/>
                </a:solidFill>
                <a:latin typeface="Arial" pitchFamily="34" charset="0"/>
                <a:cs typeface="Arial" pitchFamily="34" charset="0"/>
              </a:rPr>
              <a:t>TERM - 2   (100 Marks) </a:t>
            </a:r>
          </a:p>
          <a:p>
            <a:r>
              <a:rPr lang="en-US" sz="2800" b="1" dirty="0" smtClean="0">
                <a:solidFill>
                  <a:srgbClr val="FFC000"/>
                </a:solidFill>
                <a:latin typeface="Arial" pitchFamily="34" charset="0"/>
                <a:cs typeface="Arial" pitchFamily="34" charset="0"/>
              </a:rPr>
              <a:t>               </a:t>
            </a:r>
            <a:r>
              <a:rPr lang="en-US" sz="2800" b="1" u="sng" dirty="0" smtClean="0">
                <a:solidFill>
                  <a:srgbClr val="FFC000"/>
                </a:solidFill>
                <a:latin typeface="Arial" pitchFamily="34" charset="0"/>
                <a:cs typeface="Arial" pitchFamily="34" charset="0"/>
              </a:rPr>
              <a:t>PERIODIC ASSESSMENT(</a:t>
            </a:r>
            <a:r>
              <a:rPr lang="en-US" sz="2800" b="1" u="sng" dirty="0" smtClean="0">
                <a:solidFill>
                  <a:schemeClr val="bg1"/>
                </a:solidFill>
                <a:latin typeface="Arial" pitchFamily="34" charset="0"/>
                <a:cs typeface="Arial" pitchFamily="34" charset="0"/>
              </a:rPr>
              <a:t>20 marks</a:t>
            </a:r>
            <a:r>
              <a:rPr lang="en-US" sz="2800" b="1" u="sng" dirty="0" smtClean="0">
                <a:solidFill>
                  <a:srgbClr val="FFC000"/>
                </a:solidFill>
                <a:latin typeface="Arial" pitchFamily="34" charset="0"/>
                <a:cs typeface="Arial" pitchFamily="34" charset="0"/>
              </a:rPr>
              <a:t>)</a:t>
            </a:r>
          </a:p>
          <a:p>
            <a:endParaRPr lang="en-US" b="1" u="sng" dirty="0" smtClean="0">
              <a:solidFill>
                <a:srgbClr val="FFC000"/>
              </a:solidFill>
              <a:latin typeface="Arial" pitchFamily="34" charset="0"/>
              <a:cs typeface="Arial" pitchFamily="34" charset="0"/>
            </a:endParaRPr>
          </a:p>
          <a:p>
            <a:pPr>
              <a:buFont typeface="Wingdings" pitchFamily="2" charset="2"/>
              <a:buChar char="Ø"/>
            </a:pPr>
            <a:r>
              <a:rPr lang="en-US" sz="3200" b="1" dirty="0" smtClean="0">
                <a:solidFill>
                  <a:srgbClr val="FFFFFF"/>
                </a:solidFill>
                <a:latin typeface="Arial" pitchFamily="34" charset="0"/>
                <a:cs typeface="Arial" pitchFamily="34" charset="0"/>
              </a:rPr>
              <a:t> Periodic Test-40 marks (reduced to 10 marks) ( Month of  Dec/Jan)</a:t>
            </a:r>
          </a:p>
          <a:p>
            <a:endParaRPr lang="en-US" sz="2000"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FFFF"/>
                </a:solidFill>
                <a:latin typeface="Arial" pitchFamily="34" charset="0"/>
                <a:cs typeface="Arial" pitchFamily="34" charset="0"/>
              </a:rPr>
              <a:t>Note Book Submission- 5 marks</a:t>
            </a:r>
          </a:p>
          <a:p>
            <a:endParaRPr lang="en-US"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FFFF"/>
                </a:solidFill>
                <a:latin typeface="Arial" pitchFamily="34" charset="0"/>
                <a:cs typeface="Arial" pitchFamily="34" charset="0"/>
              </a:rPr>
              <a:t>Subject Enrichment- 5marks</a:t>
            </a:r>
          </a:p>
          <a:p>
            <a:endParaRPr lang="en-US" sz="1600" b="1" dirty="0" smtClean="0">
              <a:solidFill>
                <a:srgbClr val="FFFFFF"/>
              </a:solidFill>
              <a:latin typeface="Arial" pitchFamily="34" charset="0"/>
              <a:cs typeface="Arial" pitchFamily="34" charset="0"/>
            </a:endParaRPr>
          </a:p>
          <a:p>
            <a:pPr>
              <a:buFont typeface="Wingdings" pitchFamily="2" charset="2"/>
              <a:buChar char="Ø"/>
            </a:pPr>
            <a:r>
              <a:rPr lang="en-US" sz="3200" b="1" dirty="0" smtClean="0">
                <a:solidFill>
                  <a:srgbClr val="FFC000"/>
                </a:solidFill>
                <a:latin typeface="Arial" pitchFamily="34" charset="0"/>
                <a:cs typeface="Arial" pitchFamily="34" charset="0"/>
              </a:rPr>
              <a:t>Yearly Exam</a:t>
            </a:r>
            <a:r>
              <a:rPr lang="en-US" sz="3200" b="1" dirty="0" smtClean="0">
                <a:solidFill>
                  <a:srgbClr val="FFFFFF"/>
                </a:solidFill>
                <a:latin typeface="Arial" pitchFamily="34" charset="0"/>
                <a:cs typeface="Arial" pitchFamily="34" charset="0"/>
              </a:rPr>
              <a:t>- 80 marks(Month of  March)</a:t>
            </a:r>
          </a:p>
          <a:p>
            <a:r>
              <a:rPr lang="en-US" sz="3200" b="1" dirty="0" smtClean="0">
                <a:solidFill>
                  <a:srgbClr val="FFFFFF"/>
                </a:solidFill>
                <a:latin typeface="Arial" pitchFamily="34" charset="0"/>
                <a:cs typeface="Arial" pitchFamily="34" charset="0"/>
              </a:rPr>
              <a:t>Syllabus – 20% of 1</a:t>
            </a:r>
            <a:r>
              <a:rPr lang="en-US" sz="3200" b="1" baseline="30000" dirty="0" smtClean="0">
                <a:solidFill>
                  <a:srgbClr val="FFFFFF"/>
                </a:solidFill>
                <a:latin typeface="Arial" pitchFamily="34" charset="0"/>
                <a:cs typeface="Arial" pitchFamily="34" charset="0"/>
              </a:rPr>
              <a:t>st</a:t>
            </a:r>
            <a:r>
              <a:rPr lang="en-US" sz="3200" b="1" dirty="0" smtClean="0">
                <a:solidFill>
                  <a:srgbClr val="FFFFFF"/>
                </a:solidFill>
                <a:latin typeface="Arial" pitchFamily="34" charset="0"/>
                <a:cs typeface="Arial" pitchFamily="34" charset="0"/>
              </a:rPr>
              <a:t> term + entire syllabus of 2</a:t>
            </a:r>
            <a:r>
              <a:rPr lang="en-US" sz="3200" b="1" baseline="30000" dirty="0" smtClean="0">
                <a:solidFill>
                  <a:srgbClr val="FFFFFF"/>
                </a:solidFill>
                <a:latin typeface="Arial" pitchFamily="34" charset="0"/>
                <a:cs typeface="Arial" pitchFamily="34" charset="0"/>
              </a:rPr>
              <a:t>nd</a:t>
            </a:r>
            <a:r>
              <a:rPr lang="en-US" sz="3200" b="1" dirty="0" smtClean="0">
                <a:solidFill>
                  <a:srgbClr val="FFFFFF"/>
                </a:solidFill>
                <a:latin typeface="Arial" pitchFamily="34" charset="0"/>
                <a:cs typeface="Arial" pitchFamily="34" charset="0"/>
              </a:rPr>
              <a:t> term</a:t>
            </a:r>
            <a:endParaRPr lang="en-US" sz="3200" b="1" dirty="0">
              <a:solidFill>
                <a:srgbClr val="FFFFFF"/>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15754"/>
            <a:ext cx="86106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400" b="1" u="sng" dirty="0" smtClean="0">
                <a:solidFill>
                  <a:srgbClr val="FFFF00"/>
                </a:solidFill>
                <a:latin typeface="Arial" pitchFamily="34" charset="0"/>
                <a:cs typeface="Arial" pitchFamily="34" charset="0"/>
              </a:rPr>
              <a:t>NOTEBOOK SUBMISSION </a:t>
            </a:r>
          </a:p>
          <a:p>
            <a:pPr marL="0" marR="0" lvl="0" indent="0" algn="ctr" defTabSz="914400" rtl="0" eaLnBrk="1" fontAlgn="base" latinLnBrk="0" hangingPunct="1">
              <a:lnSpc>
                <a:spcPct val="100000"/>
              </a:lnSpc>
              <a:spcBef>
                <a:spcPct val="0"/>
              </a:spcBef>
              <a:spcAft>
                <a:spcPct val="0"/>
              </a:spcAft>
              <a:buClrTx/>
              <a:buSzTx/>
              <a:buFontTx/>
              <a:buNone/>
              <a:tabLst/>
            </a:pPr>
            <a:r>
              <a:rPr lang="en-US" sz="4400" dirty="0" smtClean="0">
                <a:solidFill>
                  <a:srgbClr val="FFFF00"/>
                </a:solidFill>
                <a:latin typeface="Arial" pitchFamily="34" charset="0"/>
                <a:cs typeface="Arial" pitchFamily="34" charset="0"/>
              </a:rPr>
              <a:t>( 5 marks)</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3200" dirty="0" smtClean="0">
                <a:solidFill>
                  <a:schemeClr val="bg1"/>
                </a:solidFill>
                <a:latin typeface="Arial" pitchFamily="34" charset="0"/>
                <a:cs typeface="Arial" pitchFamily="34" charset="0"/>
              </a:rPr>
              <a:t>Notebook submission as a part of internal assessment is aimed at enhancing seriousness of students towards preparing notes for the topics being taught in the classroom as well as assessments. This also addresses the critical aspect of regularity, punctuality, neatness and notebook upkeep</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233601"/>
            <a:ext cx="86106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400" b="1" u="sng" dirty="0" smtClean="0">
                <a:solidFill>
                  <a:srgbClr val="FFFF00"/>
                </a:solidFill>
                <a:latin typeface="Arial" pitchFamily="34" charset="0"/>
                <a:cs typeface="Arial" pitchFamily="34" charset="0"/>
              </a:rPr>
              <a:t>Subject Enrichment Activities</a:t>
            </a:r>
          </a:p>
          <a:p>
            <a:pPr marL="0" marR="0" lvl="0" indent="0" algn="ctr" defTabSz="914400" rtl="0" eaLnBrk="1" fontAlgn="base" latinLnBrk="0" hangingPunct="1">
              <a:lnSpc>
                <a:spcPct val="100000"/>
              </a:lnSpc>
              <a:spcBef>
                <a:spcPct val="0"/>
              </a:spcBef>
              <a:spcAft>
                <a:spcPct val="0"/>
              </a:spcAft>
              <a:buClrTx/>
              <a:buSzTx/>
              <a:buFontTx/>
              <a:buNone/>
              <a:tabLst/>
            </a:pPr>
            <a:r>
              <a:rPr lang="en-US" sz="4400" dirty="0" smtClean="0">
                <a:solidFill>
                  <a:srgbClr val="FFFF00"/>
                </a:solidFill>
                <a:latin typeface="Arial" pitchFamily="34" charset="0"/>
                <a:cs typeface="Arial" pitchFamily="34" charset="0"/>
              </a:rPr>
              <a:t>( 5 marks)</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4400" dirty="0" smtClean="0">
                <a:solidFill>
                  <a:schemeClr val="bg1"/>
                </a:solidFill>
                <a:latin typeface="Arial" pitchFamily="34" charset="0"/>
                <a:cs typeface="Arial" pitchFamily="34" charset="0"/>
              </a:rPr>
              <a:t>These are subject specific application activities aimed at enrichment of the understanding and Skill Development. (</a:t>
            </a:r>
            <a:r>
              <a:rPr lang="en-US" sz="4400" b="1" dirty="0" smtClean="0">
                <a:solidFill>
                  <a:srgbClr val="FFC000"/>
                </a:solidFill>
                <a:latin typeface="Arial" pitchFamily="34" charset="0"/>
                <a:cs typeface="Arial" pitchFamily="34" charset="0"/>
              </a:rPr>
              <a:t>Languages, Mathematics, Science and Social Science</a:t>
            </a:r>
            <a:r>
              <a:rPr lang="en-US" sz="4400" dirty="0" smtClean="0">
                <a:solidFill>
                  <a:schemeClr val="bg1"/>
                </a:solidFill>
                <a:latin typeface="Arial" pitchFamily="34" charset="0"/>
                <a:cs typeface="Arial" pitchFamily="34" charset="0"/>
              </a:rPr>
              <a:t>).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448032"/>
            <a:ext cx="86106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6000" b="1" u="sng" dirty="0" smtClean="0">
                <a:solidFill>
                  <a:srgbClr val="FFFF00"/>
                </a:solidFill>
                <a:latin typeface="Arial" pitchFamily="34" charset="0"/>
                <a:cs typeface="Arial" pitchFamily="34" charset="0"/>
              </a:rPr>
              <a:t>Languages</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4800" dirty="0" smtClean="0">
                <a:solidFill>
                  <a:schemeClr val="bg1"/>
                </a:solidFill>
                <a:latin typeface="Arial" pitchFamily="34" charset="0"/>
                <a:cs typeface="Arial" pitchFamily="34" charset="0"/>
              </a:rPr>
              <a:t>Activities conducted for subject enrichment in languages aim at equipping the learner to develop effective speaking and listening skills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337840"/>
            <a:ext cx="90678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b="1" u="sng" dirty="0" smtClean="0">
                <a:solidFill>
                  <a:srgbClr val="FFFF00"/>
                </a:solidFill>
                <a:latin typeface="Arial" pitchFamily="34" charset="0"/>
                <a:cs typeface="Arial" pitchFamily="34" charset="0"/>
              </a:rPr>
              <a:t>Mathematics</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fontAlgn="base">
              <a:spcBef>
                <a:spcPct val="0"/>
              </a:spcBef>
              <a:spcAft>
                <a:spcPct val="0"/>
              </a:spcAft>
            </a:pPr>
            <a:r>
              <a:rPr lang="en-US" sz="6000" dirty="0" smtClean="0">
                <a:solidFill>
                  <a:schemeClr val="bg1"/>
                </a:solidFill>
                <a:latin typeface="Arial" pitchFamily="34" charset="0"/>
                <a:cs typeface="Arial" pitchFamily="34" charset="0"/>
              </a:rPr>
              <a:t>The laboratory activities and projects will be assessed for Mathematics</a:t>
            </a:r>
          </a:p>
          <a:p>
            <a:pPr marL="0" marR="0" lvl="0" indent="0" defTabSz="914400" rtl="0" eaLnBrk="1" fontAlgn="base" latinLnBrk="0" hangingPunct="1">
              <a:lnSpc>
                <a:spcPct val="100000"/>
              </a:lnSpc>
              <a:spcBef>
                <a:spcPct val="0"/>
              </a:spcBef>
              <a:spcAft>
                <a:spcPct val="0"/>
              </a:spcAft>
              <a:buClrTx/>
              <a:buSzTx/>
              <a:buFontTx/>
              <a:buNone/>
              <a:tabLst/>
            </a:pPr>
            <a:endParaRPr lang="en-US" sz="3200" dirty="0" smtClean="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642640"/>
            <a:ext cx="86106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b="1" u="sng" dirty="0" smtClean="0">
                <a:solidFill>
                  <a:srgbClr val="FFFF00"/>
                </a:solidFill>
                <a:latin typeface="Arial" pitchFamily="34" charset="0"/>
                <a:cs typeface="Arial" pitchFamily="34" charset="0"/>
              </a:rPr>
              <a:t>Science</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fontAlgn="base">
              <a:spcBef>
                <a:spcPct val="0"/>
              </a:spcBef>
              <a:spcAft>
                <a:spcPct val="0"/>
              </a:spcAft>
            </a:pPr>
            <a:r>
              <a:rPr lang="en-US" sz="6000" dirty="0" smtClean="0">
                <a:solidFill>
                  <a:schemeClr val="bg1"/>
                </a:solidFill>
                <a:latin typeface="Arial" pitchFamily="34" charset="0"/>
                <a:cs typeface="Arial" pitchFamily="34" charset="0"/>
              </a:rPr>
              <a:t>The practical works / activities will be assessed for Science</a:t>
            </a:r>
            <a:r>
              <a:rPr lang="en-US" sz="6000" dirty="0" smtClean="0">
                <a:latin typeface="Arial" pitchFamily="34" charset="0"/>
                <a:cs typeface="Arial" pitchFamily="34" charset="0"/>
              </a:rPr>
              <a:t>.</a:t>
            </a:r>
          </a:p>
          <a:p>
            <a:pPr lvl="0" fontAlgn="base">
              <a:spcBef>
                <a:spcPct val="0"/>
              </a:spcBef>
              <a:spcAft>
                <a:spcPct val="0"/>
              </a:spcAft>
            </a:pPr>
            <a:endParaRPr lang="en-US" sz="3200" dirty="0" smtClean="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718840"/>
            <a:ext cx="86106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b="1" u="sng" dirty="0" smtClean="0">
                <a:solidFill>
                  <a:srgbClr val="FFFF00"/>
                </a:solidFill>
                <a:latin typeface="Arial" pitchFamily="34" charset="0"/>
                <a:cs typeface="Arial" pitchFamily="34" charset="0"/>
              </a:rPr>
              <a:t>Social Science </a:t>
            </a:r>
          </a:p>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lvl="0" algn="ctr"/>
            <a:r>
              <a:rPr lang="en-US" sz="6000" dirty="0" smtClean="0">
                <a:solidFill>
                  <a:schemeClr val="bg1"/>
                </a:solidFill>
                <a:latin typeface="Arial" pitchFamily="34" charset="0"/>
                <a:cs typeface="Arial" pitchFamily="34" charset="0"/>
              </a:rPr>
              <a:t>Map and project work will be assessed for Social Science </a:t>
            </a:r>
          </a:p>
          <a:p>
            <a:pPr algn="ctr"/>
            <a:r>
              <a:rPr lang="en-US" sz="3200" dirty="0" smtClean="0">
                <a:latin typeface="Arial" pitchFamily="34" charset="0"/>
                <a:cs typeface="Arial" pitchFamily="34" charset="0"/>
              </a:rPr>
              <a:t>  </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GO-f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48100" y="4038600"/>
            <a:ext cx="1447800" cy="2286000"/>
          </a:xfrm>
          <a:prstGeom prst="rect">
            <a:avLst/>
          </a:prstGeom>
          <a:noFill/>
          <a:ln w="9525">
            <a:noFill/>
            <a:miter lim="800000"/>
            <a:headEnd/>
            <a:tailEnd/>
          </a:ln>
        </p:spPr>
      </p:pic>
      <p:sp>
        <p:nvSpPr>
          <p:cNvPr id="4099" name="WordArt 3"/>
          <p:cNvSpPr>
            <a:spLocks noChangeArrowheads="1" noChangeShapeType="1" noTextEdit="1"/>
          </p:cNvSpPr>
          <p:nvPr/>
        </p:nvSpPr>
        <p:spPr bwMode="auto">
          <a:xfrm>
            <a:off x="603250" y="152400"/>
            <a:ext cx="77851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00B050"/>
                </a:solidFill>
                <a:effectLst>
                  <a:outerShdw dist="35921" dir="2700000" algn="ctr" rotWithShape="0">
                    <a:srgbClr val="C0C0C0">
                      <a:alpha val="79999"/>
                    </a:srgbClr>
                  </a:outerShdw>
                </a:effectLst>
                <a:latin typeface="Impact"/>
              </a:rPr>
              <a:t>NAVY CHILDREN SCHOOL</a:t>
            </a:r>
          </a:p>
        </p:txBody>
      </p:sp>
      <p:sp>
        <p:nvSpPr>
          <p:cNvPr id="4100" name="WordArt 4"/>
          <p:cNvSpPr>
            <a:spLocks noChangeArrowheads="1" noChangeShapeType="1" noTextEdit="1"/>
          </p:cNvSpPr>
          <p:nvPr/>
        </p:nvSpPr>
        <p:spPr bwMode="auto">
          <a:xfrm>
            <a:off x="1447800" y="1524000"/>
            <a:ext cx="6019800" cy="914400"/>
          </a:xfrm>
          <a:prstGeom prst="rect">
            <a:avLst/>
          </a:prstGeom>
        </p:spPr>
        <p:txBody>
          <a:bodyPr wrap="none" fromWordArt="1">
            <a:prstTxWarp prst="textPlain">
              <a:avLst>
                <a:gd name="adj" fmla="val 49744"/>
              </a:avLst>
            </a:prstTxWarp>
          </a:bodyPr>
          <a:lstStyle/>
          <a:p>
            <a:pPr algn="ctr"/>
            <a:r>
              <a:rPr lang="en-US" sz="2400" kern="10" dirty="0" smtClean="0">
                <a:ln w="9525">
                  <a:solidFill>
                    <a:srgbClr val="FFFF00"/>
                  </a:solidFill>
                  <a:round/>
                  <a:headEnd/>
                  <a:tailEnd/>
                </a:ln>
                <a:solidFill>
                  <a:srgbClr val="00B050"/>
                </a:solidFill>
                <a:effectLst>
                  <a:outerShdw dist="35921" dir="2700000" algn="ctr" rotWithShape="0">
                    <a:srgbClr val="C0C0C0">
                      <a:alpha val="79999"/>
                    </a:srgbClr>
                  </a:outerShdw>
                </a:effectLst>
                <a:latin typeface="Impact"/>
              </a:rPr>
              <a:t>VISAKHAPATNAM</a:t>
            </a:r>
            <a:endParaRPr lang="en-US" sz="2000" b="1" u="sng" dirty="0" smtClean="0">
              <a:ln w="9525">
                <a:solidFill>
                  <a:srgbClr val="FFFF00"/>
                </a:solidFill>
                <a:round/>
                <a:headEnd/>
                <a:tailEnd/>
              </a:ln>
              <a:solidFill>
                <a:srgbClr val="00B050"/>
              </a:solidFill>
              <a:effectLst>
                <a:outerShdw blurRad="50800" dist="39000" dir="5460000" algn="tl">
                  <a:srgbClr val="000000">
                    <a:alpha val="38000"/>
                  </a:srgbClr>
                </a:outerShdw>
              </a:effectLst>
              <a:latin typeface="AkrutiBngArvindUnicode" pitchFamily="2" charset="0"/>
              <a:cs typeface="AkrutiBngArvindUnicode" pitchFamily="2" charset="0"/>
            </a:endParaRPr>
          </a:p>
          <a:p>
            <a:pPr algn="ctr"/>
            <a:endParaRPr lang="en-US" sz="24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8" name="Text Box 9"/>
          <p:cNvSpPr txBox="1">
            <a:spLocks noChangeArrowheads="1"/>
          </p:cNvSpPr>
          <p:nvPr/>
        </p:nvSpPr>
        <p:spPr bwMode="auto">
          <a:xfrm>
            <a:off x="228600" y="2362201"/>
            <a:ext cx="8610600" cy="1692771"/>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sz="3600" b="1" u="sng" dirty="0" smtClean="0">
                <a:ln w="11430"/>
                <a:solidFill>
                  <a:srgbClr val="FFFF00"/>
                </a:solidFill>
                <a:effectLst>
                  <a:outerShdw blurRad="50800" dist="39000" dir="5460000" algn="tl">
                    <a:srgbClr val="000000">
                      <a:alpha val="38000"/>
                    </a:srgbClr>
                  </a:outerShdw>
                </a:effectLst>
              </a:rPr>
              <a:t>ORIENTATION</a:t>
            </a:r>
            <a:r>
              <a:rPr lang="en-US" sz="3600" b="1" u="sng" dirty="0" smtClean="0">
                <a:ln w="11430"/>
                <a:solidFill>
                  <a:srgbClr val="FFFF00"/>
                </a:solidFill>
                <a:effectLst>
                  <a:outerShdw blurRad="50800" dist="39000" dir="5460000" algn="tl">
                    <a:srgbClr val="000000">
                      <a:alpha val="38000"/>
                    </a:srgbClr>
                  </a:outerShdw>
                </a:effectLst>
                <a:latin typeface="AkrutiBngArvindUnicode" pitchFamily="2" charset="0"/>
                <a:cs typeface="AkrutiBngArvindUnicode" pitchFamily="2" charset="0"/>
              </a:rPr>
              <a:t> </a:t>
            </a:r>
            <a:r>
              <a:rPr lang="en-US" sz="3600" b="1" u="sng" dirty="0" smtClean="0">
                <a:ln w="11430"/>
                <a:solidFill>
                  <a:srgbClr val="FFFF00"/>
                </a:solidFill>
                <a:effectLst>
                  <a:outerShdw blurRad="50800" dist="39000" dir="5460000" algn="tl">
                    <a:srgbClr val="000000">
                      <a:alpha val="38000"/>
                    </a:srgbClr>
                  </a:outerShdw>
                </a:effectLst>
              </a:rPr>
              <a:t>PROGRAMME </a:t>
            </a:r>
          </a:p>
          <a:p>
            <a:pPr lvl="0" algn="ctr">
              <a:defRPr/>
            </a:pPr>
            <a:r>
              <a:rPr lang="en-US" sz="3600" b="1" u="sng" dirty="0" smtClean="0">
                <a:ln w="11430"/>
                <a:solidFill>
                  <a:srgbClr val="FFFF00"/>
                </a:solidFill>
                <a:effectLst>
                  <a:outerShdw blurRad="38100" dist="38100" dir="2700000" algn="tl">
                    <a:srgbClr val="000000">
                      <a:alpha val="43137"/>
                    </a:srgbClr>
                  </a:outerShdw>
                </a:effectLst>
              </a:rPr>
              <a:t>Class VII</a:t>
            </a:r>
          </a:p>
          <a:p>
            <a:pPr lvl="0" algn="ctr">
              <a:defRPr/>
            </a:pPr>
            <a:r>
              <a:rPr lang="en-US" sz="3200" b="1" dirty="0" smtClean="0">
                <a:ln w="11430"/>
                <a:solidFill>
                  <a:srgbClr val="FFFF00"/>
                </a:solidFill>
                <a:effectLst>
                  <a:outerShdw blurRad="38100" dist="38100" dir="2700000" algn="tl">
                    <a:srgbClr val="000000">
                      <a:alpha val="43137"/>
                    </a:srgbClr>
                  </a:outerShdw>
                </a:effectLst>
                <a:latin typeface="Agency FB" pitchFamily="34" charset="0"/>
              </a:rPr>
              <a:t>(2018-19)</a:t>
            </a:r>
            <a:endParaRPr lang="en-US" sz="3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krutiBngArvindUnicode" pitchFamily="2" charset="0"/>
              <a:cs typeface="AkrutiBngArvindUnicode" pitchFamily="2"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28600" y="381000"/>
            <a:ext cx="8762999"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Co-scholastic Areas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These activities will be graded on a </a:t>
            </a:r>
            <a:r>
              <a:rPr kumimoji="0" lang="en-US" sz="28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 Points Grading Scale </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to C) and will have no descriptive indicators. No </a:t>
            </a:r>
            <a:r>
              <a:rPr kumimoji="0" lang="en-US" sz="28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upscaling</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of grades will be done.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co-scholastic areas are as follows: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pitchFamily="34" charset="0"/>
            </a:endParaRPr>
          </a:p>
          <a:p>
            <a:pPr marR="0" lvl="0" indent="225425" algn="l" defTabSz="914400" rtl="0" eaLnBrk="0" fontAlgn="base" latinLnBrk="0" hangingPunct="0">
              <a:lnSpc>
                <a:spcPct val="100000"/>
              </a:lnSpc>
              <a:spcBef>
                <a:spcPct val="0"/>
              </a:spcBef>
              <a:spcAft>
                <a:spcPct val="0"/>
              </a:spcAft>
              <a:buClrTx/>
              <a:buSzTx/>
              <a:buFontTx/>
              <a:buChar char="•"/>
              <a:tabLst/>
            </a:pPr>
            <a:r>
              <a:rPr kumimoji="0" lang="en-US" sz="2800" b="1" i="1" u="sng" strike="noStrike" cap="none" normalizeH="0" baseline="0" dirty="0" smtClean="0">
                <a:ln>
                  <a:noFill/>
                </a:ln>
                <a:solidFill>
                  <a:srgbClr val="FFFF00"/>
                </a:solidFill>
                <a:effectLst/>
                <a:latin typeface="Arial" pitchFamily="34" charset="0"/>
                <a:ea typeface="Times New Roman" pitchFamily="18" charset="0"/>
                <a:cs typeface="Arial" pitchFamily="34" charset="0"/>
              </a:rPr>
              <a:t>Work Education </a:t>
            </a:r>
            <a:r>
              <a:rPr kumimoji="0" lang="en-US" sz="2800" b="0" i="0" u="none" strike="noStrike" cap="none" normalizeH="0" baseline="0" dirty="0" smtClean="0">
                <a:ln>
                  <a:noFill/>
                </a:ln>
                <a:solidFill>
                  <a:schemeClr val="bg1"/>
                </a:solidFill>
                <a:effectLst/>
                <a:latin typeface="Calibri"/>
                <a:ea typeface="Times New Roman" pitchFamily="18" charset="0"/>
                <a:cs typeface="Arial" pitchFamily="34" charset="0"/>
              </a:rPr>
              <a: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Awarded by the concerned</a:t>
            </a:r>
          </a:p>
          <a:p>
            <a:pPr marR="0" lvl="0" indent="225425"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teacher</a:t>
            </a:r>
            <a:endParaRPr kumimoji="0" lang="en-US" sz="2800" b="0" i="0" u="none" strike="noStrike" cap="none" normalizeH="0" baseline="0" dirty="0" smtClean="0">
              <a:ln>
                <a:noFill/>
              </a:ln>
              <a:solidFill>
                <a:schemeClr val="bg1"/>
              </a:solidFill>
              <a:effectLst/>
              <a:latin typeface="Arial" pitchFamily="34" charset="0"/>
            </a:endParaRPr>
          </a:p>
          <a:p>
            <a:pPr marR="0" lvl="0" indent="225425" algn="l" defTabSz="914400" rtl="0" eaLnBrk="0" fontAlgn="base" latinLnBrk="0" hangingPunct="0">
              <a:lnSpc>
                <a:spcPct val="100000"/>
              </a:lnSpc>
              <a:spcBef>
                <a:spcPct val="0"/>
              </a:spcBef>
              <a:spcAft>
                <a:spcPct val="0"/>
              </a:spcAft>
              <a:buClrTx/>
              <a:buSzTx/>
              <a:buFontTx/>
              <a:buChar char="•"/>
              <a:tabLst/>
            </a:pPr>
            <a:r>
              <a:rPr kumimoji="0" lang="en-US" sz="2800" b="1" i="1" u="sng" strike="noStrike" cap="none" normalizeH="0" baseline="0" dirty="0" smtClean="0">
                <a:ln>
                  <a:noFill/>
                </a:ln>
                <a:solidFill>
                  <a:srgbClr val="FFFF00"/>
                </a:solidFill>
                <a:effectLst/>
                <a:latin typeface="Arial" pitchFamily="34" charset="0"/>
                <a:ea typeface="Times New Roman" pitchFamily="18" charset="0"/>
                <a:cs typeface="Arial" pitchFamily="34" charset="0"/>
              </a:rPr>
              <a:t>Art Education </a:t>
            </a:r>
            <a:r>
              <a:rPr kumimoji="0" lang="en-US" sz="2800" b="0" i="0" u="none" strike="noStrike" cap="none" normalizeH="0" baseline="0" dirty="0" smtClean="0">
                <a:ln>
                  <a:noFill/>
                </a:ln>
                <a:solidFill>
                  <a:schemeClr val="bg1"/>
                </a:solidFill>
                <a:effectLst/>
                <a:latin typeface="Calibri"/>
                <a:ea typeface="Times New Roman" pitchFamily="18" charset="0"/>
                <a:cs typeface="Arial" pitchFamily="34" charset="0"/>
              </a:rPr>
              <a: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Awarded by the concerned </a:t>
            </a:r>
          </a:p>
          <a:p>
            <a:pPr marR="0" lvl="0" indent="225425"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teacher</a:t>
            </a:r>
            <a:endParaRPr kumimoji="0" lang="en-US" sz="2800" b="0" i="0" u="none" strike="noStrike" cap="none" normalizeH="0" baseline="0" dirty="0" smtClean="0">
              <a:ln>
                <a:noFill/>
              </a:ln>
              <a:solidFill>
                <a:schemeClr val="bg1"/>
              </a:solidFill>
              <a:effectLst/>
              <a:latin typeface="Arial" pitchFamily="34" charset="0"/>
            </a:endParaRPr>
          </a:p>
          <a:p>
            <a:pPr marR="0" lvl="0" indent="225425" algn="l" defTabSz="914400" rtl="0" eaLnBrk="0" fontAlgn="base" latinLnBrk="0" hangingPunct="0">
              <a:lnSpc>
                <a:spcPct val="100000"/>
              </a:lnSpc>
              <a:spcBef>
                <a:spcPct val="0"/>
              </a:spcBef>
              <a:spcAft>
                <a:spcPct val="0"/>
              </a:spcAft>
              <a:buClrTx/>
              <a:buSzTx/>
              <a:buFontTx/>
              <a:buChar char="•"/>
              <a:tabLst/>
            </a:pPr>
            <a:r>
              <a:rPr kumimoji="0" lang="en-US" sz="2800" b="1" i="1" u="sng" strike="noStrike" cap="none" normalizeH="0" baseline="0" dirty="0" smtClean="0">
                <a:ln>
                  <a:noFill/>
                </a:ln>
                <a:solidFill>
                  <a:srgbClr val="FFFF00"/>
                </a:solidFill>
                <a:effectLst/>
                <a:latin typeface="Arial" pitchFamily="34" charset="0"/>
                <a:ea typeface="Times New Roman" pitchFamily="18" charset="0"/>
                <a:cs typeface="Arial" pitchFamily="34" charset="0"/>
              </a:rPr>
              <a:t>Health &amp; physical Education </a:t>
            </a:r>
            <a:r>
              <a:rPr kumimoji="0" lang="en-US" sz="2800" b="0" i="0" u="none" strike="noStrike" cap="none" normalizeH="0" baseline="0" dirty="0" smtClean="0">
                <a:ln>
                  <a:noFill/>
                </a:ln>
                <a:solidFill>
                  <a:schemeClr val="bg1"/>
                </a:solidFill>
                <a:effectLst/>
                <a:latin typeface="Calibri"/>
                <a:ea typeface="Times New Roman" pitchFamily="18" charset="0"/>
                <a:cs typeface="Arial" pitchFamily="34" charset="0"/>
              </a:rPr>
              <a: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By the Physical </a:t>
            </a:r>
          </a:p>
          <a:p>
            <a:pPr marR="0" lvl="0" indent="225425"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Education Teacher.</a:t>
            </a:r>
            <a:endParaRPr kumimoji="0" lang="en-US" sz="28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155168"/>
            <a:ext cx="8458200"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0" u="sng" strike="noStrike" cap="none" normalizeH="0" baseline="0" dirty="0" smtClean="0">
                <a:ln>
                  <a:noFill/>
                </a:ln>
                <a:solidFill>
                  <a:srgbClr val="FFFF00"/>
                </a:solidFill>
                <a:effectLst/>
                <a:latin typeface="Arial" pitchFamily="34" charset="0"/>
                <a:ea typeface="Times New Roman" pitchFamily="18" charset="0"/>
                <a:cs typeface="Arial" pitchFamily="34" charset="0"/>
              </a:rPr>
              <a:t>Discipline  (VI-VIII)</a:t>
            </a:r>
            <a:endParaRPr kumimoji="0" lang="en-US" sz="3500" b="0" i="0" u="none" strike="noStrike" cap="none" normalizeH="0" baseline="0" dirty="0" smtClean="0">
              <a:ln>
                <a:noFill/>
              </a:ln>
              <a:solidFill>
                <a:srgbClr val="FFFF00"/>
              </a:solidFill>
              <a:effectLst/>
              <a:latin typeface="Arial" pitchFamily="34" charset="0"/>
            </a:endParaRPr>
          </a:p>
          <a:p>
            <a:pPr lvl="0" eaLnBrk="0" fontAlgn="base" hangingPunct="0">
              <a:spcBef>
                <a:spcPct val="0"/>
              </a:spcBef>
              <a:spcAft>
                <a:spcPct val="0"/>
              </a:spcAft>
            </a:pP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students will also be assessed</a:t>
            </a:r>
            <a:r>
              <a:rPr kumimoji="0" lang="en-US"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 for the discipline on following factors like:-</a:t>
            </a:r>
          </a:p>
          <a:p>
            <a:pPr lvl="0" eaLnBrk="0" fontAlgn="base" hangingPunct="0">
              <a:spcBef>
                <a:spcPct val="0"/>
              </a:spcBef>
              <a:spcAft>
                <a:spcPct val="0"/>
              </a:spcAft>
            </a:pPr>
            <a:endParaRPr lang="en-US" sz="3500" dirty="0" smtClean="0">
              <a:solidFill>
                <a:schemeClr val="bg1"/>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kumimoji="0" lang="en-US" sz="3500" b="0" i="0" u="none" strike="noStrike" cap="none" normalizeH="0" dirty="0" smtClean="0">
              <a:ln>
                <a:noFill/>
              </a:ln>
              <a:solidFill>
                <a:schemeClr val="bg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3500" dirty="0" smtClean="0">
              <a:solidFill>
                <a:schemeClr val="bg1"/>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kumimoji="0" lang="en-US" sz="3500" b="0" i="0" u="none" strike="noStrike" cap="none" normalizeH="0" dirty="0" smtClean="0">
              <a:ln>
                <a:noFill/>
              </a:ln>
              <a:solidFill>
                <a:schemeClr val="bg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3500" dirty="0" smtClean="0">
              <a:solidFill>
                <a:schemeClr val="bg1"/>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kumimoji="0" lang="en-US" sz="3500" b="0" i="0" u="none" strike="noStrike" cap="none" normalizeH="0" dirty="0" smtClean="0">
              <a:ln>
                <a:noFill/>
              </a:ln>
              <a:solidFill>
                <a:schemeClr val="bg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Grading on D</a:t>
            </a:r>
            <a:r>
              <a:rPr lang="en-US" sz="2800" dirty="0" smtClean="0">
                <a:solidFill>
                  <a:schemeClr val="bg1"/>
                </a:solidFill>
                <a:latin typeface="Arial" pitchFamily="34" charset="0"/>
                <a:ea typeface="Times New Roman" pitchFamily="18" charset="0"/>
                <a:cs typeface="Arial" pitchFamily="34" charset="0"/>
              </a:rPr>
              <a:t>iscipline will be done term-wise on a </a:t>
            </a:r>
          </a:p>
          <a:p>
            <a:pPr lvl="0" eaLnBrk="0" fontAlgn="base" hangingPunct="0">
              <a:spcBef>
                <a:spcPct val="0"/>
              </a:spcBef>
              <a:spcAft>
                <a:spcPct val="0"/>
              </a:spcAft>
            </a:pPr>
            <a:r>
              <a:rPr lang="en-US" sz="2800" dirty="0" smtClean="0">
                <a:solidFill>
                  <a:schemeClr val="bg1"/>
                </a:solidFill>
                <a:latin typeface="Arial" pitchFamily="34" charset="0"/>
                <a:ea typeface="Times New Roman" pitchFamily="18" charset="0"/>
                <a:cs typeface="Arial" pitchFamily="34" charset="0"/>
              </a:rPr>
              <a:t>3-point grading scale</a:t>
            </a:r>
            <a:r>
              <a:rPr lang="en-US" sz="2800" dirty="0" smtClean="0">
                <a:solidFill>
                  <a:srgbClr val="FFFF00"/>
                </a:solidFill>
                <a:latin typeface="Arial" pitchFamily="34" charset="0"/>
                <a:ea typeface="Times New Roman" pitchFamily="18" charset="0"/>
                <a:cs typeface="Arial" pitchFamily="34" charset="0"/>
              </a:rPr>
              <a:t> </a:t>
            </a:r>
            <a:endParaRPr lang="en-US" dirty="0" smtClean="0">
              <a:solidFill>
                <a:srgbClr val="FFFF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800" b="1" dirty="0" smtClean="0">
                <a:solidFill>
                  <a:srgbClr val="FFFF00"/>
                </a:solidFill>
                <a:latin typeface="Arial" pitchFamily="34" charset="0"/>
                <a:ea typeface="Times New Roman" pitchFamily="18" charset="0"/>
                <a:cs typeface="Arial" pitchFamily="34" charset="0"/>
              </a:rPr>
              <a:t>        (A=Outstanding, B=Very Good and C= Fair)</a:t>
            </a:r>
            <a:endParaRPr kumimoji="0" lang="en-US" sz="2800" b="1" i="0" u="none" strike="noStrike" cap="none" normalizeH="0" baseline="0" dirty="0" smtClean="0">
              <a:ln>
                <a:noFill/>
              </a:ln>
              <a:solidFill>
                <a:srgbClr val="FFFF00"/>
              </a:solidFill>
              <a:effectLst/>
              <a:latin typeface="Arial" pitchFamily="34" charset="0"/>
            </a:endParaRPr>
          </a:p>
        </p:txBody>
      </p:sp>
      <p:graphicFrame>
        <p:nvGraphicFramePr>
          <p:cNvPr id="4" name="Table 3"/>
          <p:cNvGraphicFramePr>
            <a:graphicFrameLocks noGrp="1"/>
          </p:cNvGraphicFramePr>
          <p:nvPr/>
        </p:nvGraphicFramePr>
        <p:xfrm>
          <a:off x="228600" y="1710705"/>
          <a:ext cx="8763000" cy="3013695"/>
        </p:xfrm>
        <a:graphic>
          <a:graphicData uri="http://schemas.openxmlformats.org/drawingml/2006/table">
            <a:tbl>
              <a:tblPr firstRow="1" bandRow="1">
                <a:tableStyleId>{2D5ABB26-0587-4C30-8999-92F81FD0307C}</a:tableStyleId>
              </a:tblPr>
              <a:tblGrid>
                <a:gridCol w="2677583"/>
                <a:gridCol w="6085417"/>
              </a:tblGrid>
              <a:tr h="889931">
                <a:tc>
                  <a:txBody>
                    <a:bodyPr/>
                    <a:lstStyle/>
                    <a:p>
                      <a:pPr>
                        <a:buFont typeface="Arial" pitchFamily="34" charset="0"/>
                        <a:buChar char="•"/>
                      </a:pPr>
                      <a:r>
                        <a:rPr kumimoji="0" lang="en-US" sz="2800" u="none" strike="noStrike" cap="none" normalizeH="0" dirty="0" smtClean="0">
                          <a:ln>
                            <a:noFill/>
                          </a:ln>
                          <a:solidFill>
                            <a:srgbClr val="FFFF00"/>
                          </a:solidFill>
                          <a:effectLst/>
                        </a:rPr>
                        <a:t>Attendance</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buFont typeface="Arial" pitchFamily="34" charset="0"/>
                        <a:buChar char="•"/>
                      </a:pPr>
                      <a:r>
                        <a:rPr kumimoji="0" lang="en-US" sz="2800" u="none" strike="noStrike" cap="none" normalizeH="0" dirty="0" smtClean="0">
                          <a:ln>
                            <a:noFill/>
                          </a:ln>
                          <a:solidFill>
                            <a:srgbClr val="FFFF00"/>
                          </a:solidFill>
                          <a:effectLst/>
                        </a:rPr>
                        <a:t>Respect for Rules And Regulations</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889931">
                <a:tc>
                  <a:txBody>
                    <a:bodyPr/>
                    <a:lstStyle/>
                    <a:p>
                      <a:pPr>
                        <a:buFont typeface="Arial" pitchFamily="34" charset="0"/>
                        <a:buChar char="•"/>
                      </a:pPr>
                      <a:r>
                        <a:rPr kumimoji="0" lang="en-US" sz="2800" u="none" strike="noStrike" cap="none" normalizeH="0" dirty="0" smtClean="0">
                          <a:ln>
                            <a:noFill/>
                          </a:ln>
                          <a:solidFill>
                            <a:srgbClr val="FFFF00"/>
                          </a:solidFill>
                          <a:effectLst/>
                        </a:rPr>
                        <a:t>Sincerity</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buFont typeface="Arial" pitchFamily="34" charset="0"/>
                        <a:buChar char="•"/>
                      </a:pPr>
                      <a:r>
                        <a:rPr kumimoji="0" lang="en-US" sz="2800" u="none" strike="noStrike" cap="none" normalizeH="0" dirty="0" smtClean="0">
                          <a:ln>
                            <a:noFill/>
                          </a:ln>
                          <a:solidFill>
                            <a:srgbClr val="FFFF00"/>
                          </a:solidFill>
                          <a:effectLst/>
                        </a:rPr>
                        <a:t>Attitude Towards Society, Nation And Others</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488027">
                <a:tc>
                  <a:txBody>
                    <a:bodyPr/>
                    <a:lstStyle/>
                    <a:p>
                      <a:pPr>
                        <a:buFont typeface="Arial" pitchFamily="34" charset="0"/>
                        <a:buChar char="•"/>
                      </a:pPr>
                      <a:r>
                        <a:rPr kumimoji="0" lang="en-US" sz="2800" u="none" strike="noStrike" cap="none" normalizeH="0" dirty="0" err="1" smtClean="0">
                          <a:ln>
                            <a:noFill/>
                          </a:ln>
                          <a:solidFill>
                            <a:srgbClr val="FFFF00"/>
                          </a:solidFill>
                          <a:effectLst/>
                        </a:rPr>
                        <a:t>Behaviour</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u="none" strike="noStrike" cap="none" normalizeH="0" dirty="0" smtClean="0">
                          <a:ln>
                            <a:noFill/>
                          </a:ln>
                          <a:solidFill>
                            <a:srgbClr val="FFFF00"/>
                          </a:solidFill>
                          <a:effectLst/>
                        </a:rPr>
                        <a:t>Values</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r h="60577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u="none" strike="noStrike" cap="none" normalizeH="0" dirty="0" smtClean="0">
                          <a:ln>
                            <a:noFill/>
                          </a:ln>
                          <a:solidFill>
                            <a:srgbClr val="FFFF00"/>
                          </a:solidFill>
                          <a:effectLst/>
                        </a:rPr>
                        <a:t>Tidiness</a:t>
                      </a: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buFont typeface="Arial" pitchFamily="34" charset="0"/>
                        <a:buNone/>
                      </a:pPr>
                      <a:endParaRPr lang="en-US" sz="2800" dirty="0">
                        <a:ln>
                          <a:noFill/>
                        </a:ln>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219200" y="1524000"/>
            <a:ext cx="6324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Marks and Grades both will be awarded for Individual subjects</a:t>
            </a:r>
            <a:r>
              <a:rPr kumimoji="0" lang="en-US"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2478" t="26787" r="46875" b="50237"/>
          <a:stretch>
            <a:fillRect/>
          </a:stretch>
        </p:blipFill>
        <p:spPr bwMode="auto">
          <a:xfrm>
            <a:off x="762000" y="609600"/>
            <a:ext cx="7744690" cy="5334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5000" t="11458" r="20313" b="6250"/>
          <a:stretch>
            <a:fillRect/>
          </a:stretch>
        </p:blipFill>
        <p:spPr bwMode="auto">
          <a:xfrm>
            <a:off x="245624" y="0"/>
            <a:ext cx="8633286"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52400" y="152400"/>
            <a:ext cx="8763000" cy="584775"/>
          </a:xfrm>
          <a:prstGeom prst="rect">
            <a:avLst/>
          </a:prstGeom>
          <a:solidFill>
            <a:schemeClr val="tx2">
              <a:lumMod val="10000"/>
            </a:schemeClr>
          </a:solidFill>
        </p:spPr>
        <p:txBody>
          <a:bodyPr wrap="square" rtlCol="0">
            <a:spAutoFit/>
          </a:bodyPr>
          <a:lstStyle/>
          <a:p>
            <a:pPr algn="ctr"/>
            <a:r>
              <a:rPr lang="en-US" sz="32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PARENT  TEACHER  INTERACTION</a:t>
            </a:r>
            <a:endParaRPr lang="en-US" sz="3200" u="sng" dirty="0">
              <a:latin typeface="Arial Black" pitchFamily="34" charset="0"/>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7" name="Rectangle 6"/>
          <p:cNvSpPr/>
          <p:nvPr/>
        </p:nvSpPr>
        <p:spPr>
          <a:xfrm>
            <a:off x="0" y="762000"/>
            <a:ext cx="8915400" cy="3539430"/>
          </a:xfrm>
          <a:prstGeom prst="rect">
            <a:avLst/>
          </a:prstGeom>
        </p:spPr>
        <p:txBody>
          <a:bodyPr wrap="square">
            <a:spAutoFit/>
          </a:bodyPr>
          <a:lstStyle/>
          <a:p>
            <a:pPr marL="369888" indent="-282575" algn="just">
              <a:buFont typeface="Arial" pitchFamily="34" charset="0"/>
              <a:buChar char="•"/>
            </a:pPr>
            <a:r>
              <a:rPr lang="en-US" sz="3200" dirty="0" smtClean="0">
                <a:solidFill>
                  <a:schemeClr val="bg1"/>
                </a:solidFill>
                <a:latin typeface="Rockwell" pitchFamily="18" charset="0"/>
              </a:rPr>
              <a:t>PTI meetings will be conducted 	according to school almanac  after every examination. </a:t>
            </a:r>
          </a:p>
          <a:p>
            <a:pPr marL="369888" indent="-282575">
              <a:buFont typeface="Arial" pitchFamily="34" charset="0"/>
              <a:buChar char="•"/>
            </a:pPr>
            <a:r>
              <a:rPr lang="en-US" sz="3200" dirty="0" smtClean="0">
                <a:solidFill>
                  <a:schemeClr val="bg1"/>
                </a:solidFill>
                <a:latin typeface="Rockwell" pitchFamily="18" charset="0"/>
              </a:rPr>
              <a:t>Irrespective of the above, parents must meet teachers on any working Wednesday (1400 hrs – 1500 hrs) with prior intimation to the teacher. </a:t>
            </a:r>
          </a:p>
          <a:p>
            <a:pPr marL="369888" indent="-282575">
              <a:buFont typeface="Arial" pitchFamily="34" charset="0"/>
              <a:buChar char="•"/>
            </a:pPr>
            <a:r>
              <a:rPr lang="en-IN" sz="3200" dirty="0" smtClean="0">
                <a:solidFill>
                  <a:schemeClr val="bg1"/>
                </a:solidFill>
                <a:latin typeface="Rockwell" pitchFamily="18" charset="0"/>
              </a:rPr>
              <a:t>All parents needs to subscribe in </a:t>
            </a:r>
            <a:r>
              <a:rPr lang="en-IN" sz="3200" b="1" dirty="0" smtClean="0">
                <a:solidFill>
                  <a:schemeClr val="bg1"/>
                </a:solidFill>
                <a:latin typeface="Rockwell" pitchFamily="18" charset="0"/>
              </a:rPr>
              <a:t>TENO App</a:t>
            </a:r>
            <a:endParaRPr lang="en-US" sz="3200" b="1" dirty="0" smtClean="0">
              <a:solidFill>
                <a:schemeClr val="bg1"/>
              </a:solidFill>
              <a:latin typeface="Rockwell" pitchFamily="18" charset="0"/>
            </a:endParaRPr>
          </a:p>
        </p:txBody>
      </p:sp>
      <p:pic>
        <p:nvPicPr>
          <p:cNvPr id="4098" name="Picture 2" descr="C:\Users\Mukesh Bohra\Desktop\PPT\parent-teacher-me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4800" y="4724400"/>
            <a:ext cx="2449604" cy="19222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401230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4800" y="152401"/>
            <a:ext cx="8496300" cy="600164"/>
          </a:xfrm>
          <a:prstGeom prst="rect">
            <a:avLst/>
          </a:prstGeom>
          <a:solidFill>
            <a:schemeClr val="tx2">
              <a:lumMod val="10000"/>
            </a:schemeClr>
          </a:solidFill>
        </p:spPr>
        <p:txBody>
          <a:bodyPr wrap="square" rtlCol="0">
            <a:spAutoFit/>
          </a:bodyPr>
          <a:lstStyle/>
          <a:p>
            <a:pPr algn="ctr"/>
            <a:r>
              <a:rPr lang="en-US" sz="33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DISCIPLINE</a:t>
            </a: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1025" name="Rectangle 1"/>
          <p:cNvSpPr>
            <a:spLocks noChangeArrowheads="1"/>
          </p:cNvSpPr>
          <p:nvPr/>
        </p:nvSpPr>
        <p:spPr bwMode="auto">
          <a:xfrm>
            <a:off x="304800" y="762000"/>
            <a:ext cx="85344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000" algn="just"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The students are instructed not to indulge in any of the following. If they do so, their names will be entered in the </a:t>
            </a:r>
            <a:r>
              <a:rPr lang="en-US" sz="2600" dirty="0" smtClean="0">
                <a:solidFill>
                  <a:schemeClr val="bg1"/>
                </a:solidFill>
                <a:latin typeface="Rockwell" pitchFamily="18" charset="0"/>
                <a:ea typeface="Times New Roman" pitchFamily="18" charset="0"/>
                <a:cs typeface="Times New Roman" pitchFamily="18" charset="0"/>
              </a:rPr>
              <a:t>Ind</a:t>
            </a: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iscipline Register &amp; this will be informed to the parents on regular basis.</a:t>
            </a:r>
            <a:endParaRPr lang="en-US" sz="2600" dirty="0" smtClean="0">
              <a:solidFill>
                <a:schemeClr val="bg1"/>
              </a:solidFill>
              <a:latin typeface="Rockwell"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ts val="1200"/>
              </a:spcBef>
              <a:spcAft>
                <a:spcPct val="0"/>
              </a:spcAft>
              <a:buClrTx/>
              <a:buSzTx/>
              <a:buFontTx/>
              <a:buNone/>
              <a:tabLst/>
            </a:pPr>
            <a:r>
              <a:rPr kumimoji="0" lang="en-US" sz="2600" b="1" i="1" u="sng" strike="noStrike" cap="none" normalizeH="0" baseline="0" dirty="0" smtClean="0">
                <a:ln>
                  <a:noFill/>
                </a:ln>
                <a:solidFill>
                  <a:srgbClr val="FFFF00"/>
                </a:solidFill>
                <a:effectLst/>
                <a:latin typeface="Rockwell" pitchFamily="18" charset="0"/>
                <a:ea typeface="Times New Roman" pitchFamily="18" charset="0"/>
                <a:cs typeface="Times New Roman" pitchFamily="18" charset="0"/>
              </a:rPr>
              <a:t>The following tantamounts to Indiscipline:</a:t>
            </a:r>
            <a:endParaRPr kumimoji="0" lang="en-US" sz="2600" b="0" i="0" u="sng" strike="noStrike" cap="none" normalizeH="0" baseline="0" dirty="0" smtClean="0">
              <a:ln>
                <a:noFill/>
              </a:ln>
              <a:solidFill>
                <a:srgbClr val="FFFF00"/>
              </a:solidFill>
              <a:effectLst/>
              <a:latin typeface="Rockwell" pitchFamily="18" charset="0"/>
            </a:endParaRPr>
          </a:p>
          <a:p>
            <a:pPr marL="266700" marR="0" lvl="0" indent="-266700" algn="just" defTabSz="914400" rtl="0" eaLnBrk="0" fontAlgn="base" latinLnBrk="0" hangingPunct="0">
              <a:lnSpc>
                <a:spcPct val="100000"/>
              </a:lnSpc>
              <a:spcBef>
                <a:spcPct val="0"/>
              </a:spcBef>
              <a:spcAft>
                <a:spcPct val="0"/>
              </a:spcAft>
              <a:buClr>
                <a:srgbClr val="C00000"/>
              </a:buClr>
              <a:buSzTx/>
              <a:buFont typeface="Wingdings" pitchFamily="2" charset="2"/>
              <a:buChar char="§"/>
              <a:tabLst/>
            </a:pP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Teasing, ragging, abusing</a:t>
            </a:r>
            <a:r>
              <a:rPr kumimoji="0" lang="en-US" sz="2600" b="0" i="0" u="none" strike="noStrike" cap="none" normalizeH="0" dirty="0" smtClean="0">
                <a:ln>
                  <a:noFill/>
                </a:ln>
                <a:solidFill>
                  <a:schemeClr val="bg1"/>
                </a:solidFill>
                <a:effectLst/>
                <a:latin typeface="Rockwell"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peer group (or) other   class students.</a:t>
            </a:r>
            <a:endParaRPr kumimoji="0" lang="en-US" sz="2600" b="0" i="0" u="none" strike="noStrike" cap="none" normalizeH="0" baseline="0" dirty="0" smtClean="0">
              <a:ln>
                <a:noFill/>
              </a:ln>
              <a:solidFill>
                <a:schemeClr val="bg1"/>
              </a:solidFill>
              <a:effectLst/>
              <a:latin typeface="Rockwell" pitchFamily="18" charset="0"/>
            </a:endParaRPr>
          </a:p>
          <a:p>
            <a:pPr marL="266700" marR="0" lvl="0" indent="-266700" algn="just" defTabSz="914400" rtl="0" eaLnBrk="0" fontAlgn="base" latinLnBrk="0" hangingPunct="0">
              <a:lnSpc>
                <a:spcPct val="100000"/>
              </a:lnSpc>
              <a:spcBef>
                <a:spcPct val="0"/>
              </a:spcBef>
              <a:spcAft>
                <a:spcPct val="0"/>
              </a:spcAft>
              <a:buClr>
                <a:srgbClr val="C00000"/>
              </a:buClr>
              <a:buSzTx/>
              <a:buFont typeface="Wingdings" pitchFamily="2" charset="2"/>
              <a:buChar char="§"/>
              <a:tabLst/>
            </a:pP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Habitual</a:t>
            </a:r>
            <a:r>
              <a:rPr kumimoji="0" lang="en-US" sz="2600" b="0" i="0" u="none" strike="noStrike" cap="none" normalizeH="0" dirty="0" smtClean="0">
                <a:ln>
                  <a:noFill/>
                </a:ln>
                <a:solidFill>
                  <a:schemeClr val="bg1"/>
                </a:solidFill>
                <a:effectLst/>
                <a:latin typeface="Rockwell" pitchFamily="18" charset="0"/>
                <a:ea typeface="Times New Roman" pitchFamily="18" charset="0"/>
                <a:cs typeface="Times New Roman" pitchFamily="18" charset="0"/>
              </a:rPr>
              <a:t> late c</a:t>
            </a: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oming to school.</a:t>
            </a:r>
            <a:endParaRPr kumimoji="0" lang="en-US" sz="2600" b="0" i="0" u="none" strike="noStrike" cap="none" normalizeH="0" baseline="0" dirty="0" smtClean="0">
              <a:ln>
                <a:noFill/>
              </a:ln>
              <a:solidFill>
                <a:schemeClr val="bg1"/>
              </a:solidFill>
              <a:effectLst/>
              <a:latin typeface="Rockwell" pitchFamily="18" charset="0"/>
            </a:endParaRPr>
          </a:p>
          <a:p>
            <a:pPr marL="266700" marR="0" lvl="0" indent="-266700" algn="just" defTabSz="914400" rtl="0" eaLnBrk="0" fontAlgn="base" latinLnBrk="0" hangingPunct="0">
              <a:lnSpc>
                <a:spcPct val="100000"/>
              </a:lnSpc>
              <a:spcBef>
                <a:spcPct val="0"/>
              </a:spcBef>
              <a:spcAft>
                <a:spcPct val="0"/>
              </a:spcAft>
              <a:buClr>
                <a:srgbClr val="C00000"/>
              </a:buClr>
              <a:buSzTx/>
              <a:buFont typeface="Wingdings" pitchFamily="2" charset="2"/>
              <a:buChar char="§"/>
              <a:tabLst/>
            </a:pP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Intentional disturbance during the class. </a:t>
            </a:r>
            <a:endParaRPr kumimoji="0" lang="en-US" sz="2600" b="0" i="0" u="none" strike="noStrike" cap="none" normalizeH="0" baseline="0" dirty="0" smtClean="0">
              <a:ln>
                <a:noFill/>
              </a:ln>
              <a:solidFill>
                <a:schemeClr val="bg1"/>
              </a:solidFill>
              <a:effectLst/>
              <a:latin typeface="Rockwell" pitchFamily="18" charset="0"/>
            </a:endParaRPr>
          </a:p>
          <a:p>
            <a:pPr marL="266700" marR="0" lvl="0" indent="-266700" algn="just" defTabSz="914400" rtl="0" eaLnBrk="0" fontAlgn="base" latinLnBrk="0" hangingPunct="0">
              <a:lnSpc>
                <a:spcPct val="100000"/>
              </a:lnSpc>
              <a:spcBef>
                <a:spcPct val="0"/>
              </a:spcBef>
              <a:spcAft>
                <a:spcPct val="0"/>
              </a:spcAft>
              <a:buClr>
                <a:srgbClr val="C00000"/>
              </a:buClr>
              <a:buSzTx/>
              <a:buFont typeface="Wingdings" pitchFamily="2" charset="2"/>
              <a:buChar char="§"/>
              <a:tabLst/>
            </a:pPr>
            <a:r>
              <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rPr>
              <a:t>Carrying electronic gadgets like mobiles, iPods, etc. &amp;  cash more than Rs.50/- (Without valid reason).</a:t>
            </a:r>
          </a:p>
          <a:p>
            <a:pPr marL="266700" indent="-266700" algn="just" eaLnBrk="0" fontAlgn="base" hangingPunct="0">
              <a:spcBef>
                <a:spcPct val="0"/>
              </a:spcBef>
              <a:spcAft>
                <a:spcPct val="0"/>
              </a:spcAft>
              <a:buClr>
                <a:srgbClr val="C00000"/>
              </a:buClr>
              <a:buFont typeface="Wingdings" pitchFamily="2" charset="2"/>
              <a:buChar char="§"/>
            </a:pPr>
            <a:r>
              <a:rPr lang="en-US" sz="2600" dirty="0">
                <a:solidFill>
                  <a:schemeClr val="bg1"/>
                </a:solidFill>
                <a:latin typeface="Rockwell" pitchFamily="18" charset="0"/>
                <a:ea typeface="Times New Roman" pitchFamily="18" charset="0"/>
                <a:cs typeface="Times New Roman" pitchFamily="18" charset="0"/>
              </a:rPr>
              <a:t>Incomplete class work</a:t>
            </a:r>
            <a:r>
              <a:rPr lang="en-US" sz="2600" dirty="0" smtClean="0">
                <a:solidFill>
                  <a:schemeClr val="bg1"/>
                </a:solidFill>
                <a:latin typeface="Rockwell" pitchFamily="18" charset="0"/>
                <a:ea typeface="Times New Roman" pitchFamily="18" charset="0"/>
                <a:cs typeface="Times New Roman" pitchFamily="18" charset="0"/>
              </a:rPr>
              <a:t>.</a:t>
            </a:r>
            <a:endParaRPr kumimoji="0" lang="en-US" sz="2600" b="0" i="0" u="none" strike="noStrike" cap="none" normalizeH="0" baseline="0" dirty="0" smtClean="0">
              <a:ln>
                <a:noFill/>
              </a:ln>
              <a:solidFill>
                <a:schemeClr val="bg1"/>
              </a:solidFill>
              <a:effectLst/>
              <a:latin typeface="Rockwell"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ts val="1200"/>
              </a:spcBef>
              <a:spcAft>
                <a:spcPct val="0"/>
              </a:spcAft>
              <a:buClrTx/>
              <a:buSzTx/>
              <a:tabLst/>
            </a:pPr>
            <a:r>
              <a:rPr lang="en-US" sz="2600" dirty="0" smtClean="0">
                <a:solidFill>
                  <a:srgbClr val="FFFF00"/>
                </a:solidFill>
                <a:latin typeface="Rockwell" pitchFamily="18" charset="0"/>
                <a:cs typeface="Times New Roman" pitchFamily="18" charset="0"/>
              </a:rPr>
              <a:t>                                                    </a:t>
            </a:r>
            <a:r>
              <a:rPr lang="en-US" sz="2600" dirty="0" err="1" smtClean="0">
                <a:solidFill>
                  <a:srgbClr val="FFFF00"/>
                </a:solidFill>
                <a:latin typeface="Rockwell" pitchFamily="18" charset="0"/>
                <a:cs typeface="Times New Roman" pitchFamily="18" charset="0"/>
              </a:rPr>
              <a:t>Contd</a:t>
            </a:r>
            <a:r>
              <a:rPr lang="en-US" sz="2600" dirty="0" smtClean="0">
                <a:solidFill>
                  <a:srgbClr val="FFFF00"/>
                </a:solidFill>
                <a:latin typeface="Rockwell" pitchFamily="18" charset="0"/>
                <a:cs typeface="Times New Roman" pitchFamily="18" charset="0"/>
              </a:rPr>
              <a:t>…</a:t>
            </a:r>
            <a:endParaRPr kumimoji="0" lang="en-US" sz="2600" b="0" i="0" u="none" strike="noStrike" cap="none" normalizeH="0" baseline="0" dirty="0" smtClean="0">
              <a:ln>
                <a:noFill/>
              </a:ln>
              <a:solidFill>
                <a:srgbClr val="FFFF00"/>
              </a:solidFill>
              <a:effectLst/>
              <a:latin typeface="Rockwell" pitchFamily="18" charset="0"/>
            </a:endParaRPr>
          </a:p>
        </p:txBody>
      </p:sp>
      <p:pic>
        <p:nvPicPr>
          <p:cNvPr id="5122" name="Picture 2" descr="C:\Users\Mukesh Bohra\Desktop\PPT\discipline ppt.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53" t="7434" r="2253" b="8108"/>
          <a:stretch/>
        </p:blipFill>
        <p:spPr bwMode="auto">
          <a:xfrm>
            <a:off x="6553200" y="5562600"/>
            <a:ext cx="1988654"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589721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81000" y="76200"/>
            <a:ext cx="8420100" cy="646331"/>
          </a:xfrm>
          <a:prstGeom prst="rect">
            <a:avLst/>
          </a:prstGeom>
          <a:solidFill>
            <a:schemeClr val="tx2">
              <a:lumMod val="10000"/>
            </a:schemeClr>
          </a:solidFill>
        </p:spPr>
        <p:txBody>
          <a:bodyPr wrap="square" rtlCol="0">
            <a:spAutoFit/>
          </a:bodyPr>
          <a:lstStyle/>
          <a:p>
            <a:pPr algn="ctr"/>
            <a:r>
              <a:rPr lang="en-US" sz="36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 DISCIPLINE</a:t>
            </a:r>
            <a:endParaRPr lang="en-US" sz="36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
        <p:nvSpPr>
          <p:cNvPr id="5" name="TextBox 4"/>
          <p:cNvSpPr txBox="1"/>
          <p:nvPr/>
        </p:nvSpPr>
        <p:spPr>
          <a:xfrm>
            <a:off x="1143000" y="5334000"/>
            <a:ext cx="184731" cy="369332"/>
          </a:xfrm>
          <a:prstGeom prst="rect">
            <a:avLst/>
          </a:prstGeom>
          <a:noFill/>
        </p:spPr>
        <p:txBody>
          <a:bodyPr wrap="none" rtlCol="0">
            <a:spAutoFit/>
          </a:bodyPr>
          <a:lstStyle/>
          <a:p>
            <a:endParaRPr lang="en-US" dirty="0"/>
          </a:p>
        </p:txBody>
      </p:sp>
      <p:sp>
        <p:nvSpPr>
          <p:cNvPr id="1025" name="Rectangle 1"/>
          <p:cNvSpPr>
            <a:spLocks noChangeArrowheads="1"/>
          </p:cNvSpPr>
          <p:nvPr/>
        </p:nvSpPr>
        <p:spPr bwMode="auto">
          <a:xfrm>
            <a:off x="304800" y="609600"/>
            <a:ext cx="8686800"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lgn="just" eaLnBrk="0" fontAlgn="base" hangingPunct="0">
              <a:spcBef>
                <a:spcPct val="0"/>
              </a:spcBef>
              <a:spcAft>
                <a:spcPct val="0"/>
              </a:spcAft>
              <a:buClr>
                <a:srgbClr val="FFFF00"/>
              </a:buClr>
              <a:buFont typeface="Wingdings" pitchFamily="2" charset="2"/>
              <a:buChar char="§"/>
            </a:pPr>
            <a:r>
              <a:rPr lang="en-US" sz="2900" dirty="0" smtClean="0">
                <a:solidFill>
                  <a:schemeClr val="bg1"/>
                </a:solidFill>
                <a:latin typeface="Rockwell" pitchFamily="18" charset="0"/>
                <a:ea typeface="Times New Roman" pitchFamily="18" charset="0"/>
                <a:cs typeface="Times New Roman" pitchFamily="18" charset="0"/>
              </a:rPr>
              <a:t>Arrogant </a:t>
            </a:r>
            <a:r>
              <a:rPr lang="en-US" sz="2900" dirty="0" err="1" smtClean="0">
                <a:solidFill>
                  <a:schemeClr val="bg1"/>
                </a:solidFill>
                <a:latin typeface="Rockwell" pitchFamily="18" charset="0"/>
                <a:ea typeface="Times New Roman" pitchFamily="18" charset="0"/>
                <a:cs typeface="Times New Roman" pitchFamily="18" charset="0"/>
              </a:rPr>
              <a:t>behaviour</a:t>
            </a:r>
            <a:r>
              <a:rPr lang="en-US" sz="2900" dirty="0" smtClean="0">
                <a:solidFill>
                  <a:schemeClr val="bg1"/>
                </a:solidFill>
                <a:latin typeface="Rockwell" pitchFamily="18" charset="0"/>
                <a:ea typeface="Times New Roman" pitchFamily="18" charset="0"/>
                <a:cs typeface="Times New Roman" pitchFamily="18" charset="0"/>
              </a:rPr>
              <a:t> </a:t>
            </a:r>
            <a:r>
              <a:rPr lang="en-US" sz="2900" dirty="0">
                <a:solidFill>
                  <a:schemeClr val="bg1"/>
                </a:solidFill>
                <a:latin typeface="Rockwell" pitchFamily="18" charset="0"/>
                <a:ea typeface="Times New Roman" pitchFamily="18" charset="0"/>
                <a:cs typeface="Times New Roman" pitchFamily="18" charset="0"/>
              </a:rPr>
              <a:t>with students or teachers.</a:t>
            </a:r>
          </a:p>
          <a:p>
            <a:pPr marL="266700" lvl="0" indent="-266700" algn="just" eaLnBrk="0" fontAlgn="base" hangingPunct="0">
              <a:spcBef>
                <a:spcPct val="0"/>
              </a:spcBef>
              <a:spcAft>
                <a:spcPct val="0"/>
              </a:spcAft>
              <a:buClr>
                <a:srgbClr val="FFFF00"/>
              </a:buClr>
              <a:buFont typeface="Wingdings" pitchFamily="2" charset="2"/>
              <a:buChar char="§"/>
            </a:pPr>
            <a:r>
              <a:rPr lang="en-US" sz="2900" dirty="0">
                <a:solidFill>
                  <a:schemeClr val="bg1"/>
                </a:solidFill>
                <a:latin typeface="Rockwell" pitchFamily="18" charset="0"/>
                <a:ea typeface="Times New Roman" pitchFamily="18" charset="0"/>
                <a:cs typeface="Times New Roman" pitchFamily="18" charset="0"/>
              </a:rPr>
              <a:t>Stealing of money, note books, text books etc from other students.</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a:solidFill>
                  <a:schemeClr val="bg1"/>
                </a:solidFill>
                <a:latin typeface="Rockwell" pitchFamily="18" charset="0"/>
                <a:ea typeface="Times New Roman" pitchFamily="18" charset="0"/>
                <a:cs typeface="Times New Roman" pitchFamily="18" charset="0"/>
              </a:rPr>
              <a:t>Coming late to the class after break / P.T. / from other classes.</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a:solidFill>
                  <a:schemeClr val="bg1"/>
                </a:solidFill>
                <a:latin typeface="Rockwell" pitchFamily="18" charset="0"/>
                <a:ea typeface="Times New Roman" pitchFamily="18" charset="0"/>
                <a:cs typeface="Times New Roman" pitchFamily="18" charset="0"/>
              </a:rPr>
              <a:t>Not being in time for the assembly.</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smtClean="0">
                <a:solidFill>
                  <a:schemeClr val="bg1"/>
                </a:solidFill>
                <a:latin typeface="Rockwell" pitchFamily="18" charset="0"/>
                <a:ea typeface="Times New Roman" pitchFamily="18" charset="0"/>
                <a:cs typeface="Times New Roman" pitchFamily="18" charset="0"/>
              </a:rPr>
              <a:t>Non </a:t>
            </a:r>
            <a:r>
              <a:rPr lang="en-US" sz="2900" dirty="0">
                <a:solidFill>
                  <a:schemeClr val="bg1"/>
                </a:solidFill>
                <a:latin typeface="Rockwell" pitchFamily="18" charset="0"/>
                <a:ea typeface="Times New Roman" pitchFamily="18" charset="0"/>
                <a:cs typeface="Times New Roman" pitchFamily="18" charset="0"/>
              </a:rPr>
              <a:t>adherence to the rules of dispersal.</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a:solidFill>
                  <a:schemeClr val="bg1"/>
                </a:solidFill>
                <a:latin typeface="Rockwell" pitchFamily="18" charset="0"/>
                <a:ea typeface="Times New Roman" pitchFamily="18" charset="0"/>
                <a:cs typeface="Times New Roman" pitchFamily="18" charset="0"/>
              </a:rPr>
              <a:t>Unnecessary argument with teachers.</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a:solidFill>
                  <a:schemeClr val="bg1"/>
                </a:solidFill>
                <a:latin typeface="Rockwell" pitchFamily="18" charset="0"/>
                <a:ea typeface="Times New Roman" pitchFamily="18" charset="0"/>
                <a:cs typeface="Times New Roman" pitchFamily="18" charset="0"/>
              </a:rPr>
              <a:t>Improper uniform and hair style.</a:t>
            </a:r>
          </a:p>
          <a:p>
            <a:pPr marL="266700" marR="0" lvl="0" indent="-266700" algn="just"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smtClean="0">
                <a:solidFill>
                  <a:schemeClr val="bg1"/>
                </a:solidFill>
                <a:latin typeface="Rockwell" pitchFamily="18" charset="0"/>
                <a:ea typeface="Times New Roman" pitchFamily="18" charset="0"/>
                <a:cs typeface="Times New Roman" pitchFamily="18" charset="0"/>
              </a:rPr>
              <a:t>Use of unfair means / tampering with marks </a:t>
            </a:r>
            <a:r>
              <a:rPr lang="en-US" sz="2900" dirty="0">
                <a:solidFill>
                  <a:schemeClr val="bg1"/>
                </a:solidFill>
                <a:latin typeface="Rockwell" pitchFamily="18" charset="0"/>
                <a:ea typeface="Times New Roman" pitchFamily="18" charset="0"/>
                <a:cs typeface="Times New Roman" pitchFamily="18" charset="0"/>
              </a:rPr>
              <a:t>allotted by the teacher.</a:t>
            </a:r>
          </a:p>
          <a:p>
            <a:pPr marL="266700" marR="0" lvl="0" indent="-266700" algn="just" defTabSz="914400" rtl="0" eaLnBrk="0" fontAlgn="base" latinLnBrk="0" hangingPunct="0">
              <a:lnSpc>
                <a:spcPct val="100000"/>
              </a:lnSpc>
              <a:spcBef>
                <a:spcPct val="0"/>
              </a:spcBef>
              <a:spcAft>
                <a:spcPct val="0"/>
              </a:spcAft>
              <a:buClr>
                <a:srgbClr val="FFFF00"/>
              </a:buClr>
              <a:buSzTx/>
              <a:buFont typeface="Wingdings" pitchFamily="2" charset="2"/>
              <a:buChar char="§"/>
              <a:tabLst/>
            </a:pPr>
            <a:r>
              <a:rPr lang="en-US" sz="2900" dirty="0" smtClean="0">
                <a:solidFill>
                  <a:schemeClr val="bg1"/>
                </a:solidFill>
                <a:latin typeface="Rockwell" pitchFamily="18" charset="0"/>
                <a:ea typeface="Times New Roman" pitchFamily="18" charset="0"/>
                <a:cs typeface="Times New Roman" pitchFamily="18" charset="0"/>
              </a:rPr>
              <a:t>Any </a:t>
            </a:r>
            <a:r>
              <a:rPr lang="en-US" sz="2900" dirty="0">
                <a:solidFill>
                  <a:schemeClr val="bg1"/>
                </a:solidFill>
                <a:latin typeface="Rockwell" pitchFamily="18" charset="0"/>
                <a:ea typeface="Times New Roman" pitchFamily="18" charset="0"/>
                <a:cs typeface="Times New Roman" pitchFamily="18" charset="0"/>
              </a:rPr>
              <a:t>other </a:t>
            </a:r>
            <a:r>
              <a:rPr lang="en-US" sz="2900" dirty="0" smtClean="0">
                <a:solidFill>
                  <a:schemeClr val="bg1"/>
                </a:solidFill>
                <a:latin typeface="Rockwell" pitchFamily="18" charset="0"/>
                <a:ea typeface="Times New Roman" pitchFamily="18" charset="0"/>
                <a:cs typeface="Times New Roman" pitchFamily="18" charset="0"/>
              </a:rPr>
              <a:t>miscellaneous disciplinary </a:t>
            </a:r>
            <a:r>
              <a:rPr lang="en-US" sz="2900" dirty="0">
                <a:solidFill>
                  <a:schemeClr val="bg1"/>
                </a:solidFill>
                <a:latin typeface="Rockwell" pitchFamily="18" charset="0"/>
                <a:ea typeface="Times New Roman" pitchFamily="18" charset="0"/>
                <a:cs typeface="Times New Roman" pitchFamily="18" charset="0"/>
              </a:rPr>
              <a:t>issues other than </a:t>
            </a:r>
            <a:r>
              <a:rPr lang="en-US" sz="2900" dirty="0" smtClean="0">
                <a:solidFill>
                  <a:schemeClr val="bg1"/>
                </a:solidFill>
                <a:latin typeface="Rockwell" pitchFamily="18" charset="0"/>
                <a:ea typeface="Times New Roman" pitchFamily="18" charset="0"/>
                <a:cs typeface="Times New Roman" pitchFamily="18" charset="0"/>
              </a:rPr>
              <a:t>the </a:t>
            </a:r>
            <a:r>
              <a:rPr lang="en-US" sz="2900" dirty="0">
                <a:solidFill>
                  <a:schemeClr val="bg1"/>
                </a:solidFill>
                <a:latin typeface="Rockwell" pitchFamily="18" charset="0"/>
                <a:ea typeface="Times New Roman" pitchFamily="18" charset="0"/>
                <a:cs typeface="Times New Roman" pitchFamily="18" charset="0"/>
              </a:rPr>
              <a:t>points </a:t>
            </a:r>
            <a:r>
              <a:rPr lang="en-US" sz="2900" dirty="0" smtClean="0">
                <a:solidFill>
                  <a:schemeClr val="bg1"/>
                </a:solidFill>
                <a:latin typeface="Rockwell" pitchFamily="18" charset="0"/>
                <a:ea typeface="Times New Roman" pitchFamily="18" charset="0"/>
                <a:cs typeface="Times New Roman" pitchFamily="18" charset="0"/>
              </a:rPr>
              <a:t>mentioned.</a:t>
            </a:r>
            <a:endParaRPr lang="en-US" sz="2900" dirty="0">
              <a:solidFill>
                <a:schemeClr val="bg1"/>
              </a:solidFill>
              <a:latin typeface="Rockwell"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xmlns="" val="83405940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610600" cy="5755422"/>
          </a:xfrm>
          <a:prstGeom prst="rect">
            <a:avLst/>
          </a:prstGeom>
          <a:noFill/>
        </p:spPr>
        <p:txBody>
          <a:bodyPr wrap="square" rtlCol="0">
            <a:spAutoFit/>
          </a:bodyPr>
          <a:lstStyle/>
          <a:p>
            <a:pPr marL="266700" indent="-182563">
              <a:buFont typeface="Arial" pitchFamily="34" charset="0"/>
              <a:buChar char="•"/>
            </a:pPr>
            <a:r>
              <a:rPr lang="en-US" sz="3200" b="1" dirty="0" smtClean="0">
                <a:solidFill>
                  <a:schemeClr val="bg1"/>
                </a:solidFill>
                <a:latin typeface="Arial" pitchFamily="34" charset="0"/>
                <a:cs typeface="Arial" pitchFamily="34" charset="0"/>
              </a:rPr>
              <a:t> </a:t>
            </a:r>
            <a:r>
              <a:rPr lang="en-US" sz="2800" dirty="0" smtClean="0">
                <a:solidFill>
                  <a:schemeClr val="bg1">
                    <a:lumMod val="95000"/>
                  </a:schemeClr>
                </a:solidFill>
                <a:latin typeface="Arial" pitchFamily="34" charset="0"/>
                <a:cs typeface="Arial" pitchFamily="34" charset="0"/>
              </a:rPr>
              <a:t>School is following </a:t>
            </a:r>
            <a:r>
              <a:rPr lang="en-US" sz="2800" b="1" u="sng" dirty="0" smtClean="0">
                <a:solidFill>
                  <a:schemeClr val="bg1">
                    <a:lumMod val="95000"/>
                  </a:schemeClr>
                </a:solidFill>
                <a:latin typeface="Arial" pitchFamily="34" charset="0"/>
                <a:cs typeface="Arial" pitchFamily="34" charset="0"/>
              </a:rPr>
              <a:t>8 Period </a:t>
            </a:r>
            <a:r>
              <a:rPr lang="en-US" sz="2800" dirty="0" smtClean="0">
                <a:solidFill>
                  <a:schemeClr val="bg1">
                    <a:lumMod val="95000"/>
                  </a:schemeClr>
                </a:solidFill>
                <a:latin typeface="Arial" pitchFamily="34" charset="0"/>
                <a:cs typeface="Arial" pitchFamily="34" charset="0"/>
              </a:rPr>
              <a:t>Time-Table with          </a:t>
            </a:r>
            <a:r>
              <a:rPr lang="en-US" sz="2800" b="1" u="sng" dirty="0" smtClean="0">
                <a:solidFill>
                  <a:schemeClr val="bg1">
                    <a:lumMod val="95000"/>
                  </a:schemeClr>
                </a:solidFill>
                <a:latin typeface="Arial" pitchFamily="34" charset="0"/>
                <a:cs typeface="Arial" pitchFamily="34" charset="0"/>
              </a:rPr>
              <a:t>40 minutes</a:t>
            </a:r>
            <a:r>
              <a:rPr lang="en-US" sz="2800" b="1" dirty="0" smtClean="0">
                <a:solidFill>
                  <a:schemeClr val="bg1">
                    <a:lumMod val="95000"/>
                  </a:schemeClr>
                </a:solidFill>
                <a:latin typeface="Arial" pitchFamily="34" charset="0"/>
                <a:cs typeface="Arial" pitchFamily="34" charset="0"/>
              </a:rPr>
              <a:t> </a:t>
            </a:r>
            <a:r>
              <a:rPr lang="en-US" sz="2800" dirty="0" smtClean="0">
                <a:solidFill>
                  <a:schemeClr val="bg1">
                    <a:lumMod val="95000"/>
                  </a:schemeClr>
                </a:solidFill>
                <a:latin typeface="Arial" pitchFamily="34" charset="0"/>
                <a:cs typeface="Arial" pitchFamily="34" charset="0"/>
              </a:rPr>
              <a:t>duration for each period </a:t>
            </a:r>
          </a:p>
          <a:p>
            <a:pPr marL="266700" indent="-182563">
              <a:buFont typeface="Arial" pitchFamily="34" charset="0"/>
              <a:buChar char="•"/>
            </a:pPr>
            <a:endParaRPr lang="en-US" sz="1200" dirty="0" smtClean="0">
              <a:solidFill>
                <a:schemeClr val="bg1">
                  <a:lumMod val="95000"/>
                </a:schemeClr>
              </a:solidFill>
              <a:latin typeface="Arial" pitchFamily="34" charset="0"/>
              <a:cs typeface="Arial" pitchFamily="34" charset="0"/>
            </a:endParaRPr>
          </a:p>
          <a:p>
            <a:pPr marL="266700" indent="-182563">
              <a:buFont typeface="Arial" pitchFamily="34" charset="0"/>
              <a:buChar char="•"/>
            </a:pPr>
            <a:r>
              <a:rPr lang="en-IN" sz="2800" dirty="0" smtClean="0">
                <a:solidFill>
                  <a:schemeClr val="bg1">
                    <a:lumMod val="95000"/>
                  </a:schemeClr>
                </a:solidFill>
                <a:latin typeface="Arial" pitchFamily="34" charset="0"/>
                <a:cs typeface="Arial" pitchFamily="34" charset="0"/>
              </a:rPr>
              <a:t>Schedule for remedial classes will be informed to parents</a:t>
            </a:r>
            <a:endParaRPr lang="en-US" sz="2800" b="1" dirty="0" smtClean="0">
              <a:solidFill>
                <a:schemeClr val="bg1"/>
              </a:solidFill>
              <a:latin typeface="Arial" pitchFamily="34" charset="0"/>
              <a:cs typeface="Arial" pitchFamily="34" charset="0"/>
            </a:endParaRPr>
          </a:p>
          <a:p>
            <a:pPr marL="266700" indent="-182563">
              <a:lnSpc>
                <a:spcPct val="150000"/>
              </a:lnSpc>
              <a:buFont typeface="Arial" pitchFamily="34" charset="0"/>
              <a:buChar char="•"/>
            </a:pPr>
            <a:r>
              <a:rPr lang="en-US" sz="2800" b="1" dirty="0" smtClean="0">
                <a:solidFill>
                  <a:schemeClr val="bg1"/>
                </a:solidFill>
                <a:latin typeface="Arial" pitchFamily="34" charset="0"/>
                <a:cs typeface="Arial" pitchFamily="34" charset="0"/>
              </a:rPr>
              <a:t> </a:t>
            </a:r>
            <a:r>
              <a:rPr lang="en-US" sz="2800" b="1" u="sng" dirty="0" smtClean="0">
                <a:solidFill>
                  <a:srgbClr val="FFFF00"/>
                </a:solidFill>
                <a:latin typeface="Arial" pitchFamily="34" charset="0"/>
                <a:cs typeface="Arial" pitchFamily="34" charset="0"/>
              </a:rPr>
              <a:t>Assembly timing </a:t>
            </a:r>
            <a:r>
              <a:rPr lang="en-US" sz="2800" b="1" dirty="0" smtClean="0">
                <a:solidFill>
                  <a:srgbClr val="FFFF00"/>
                </a:solidFill>
                <a:latin typeface="Arial" pitchFamily="34" charset="0"/>
                <a:cs typeface="Arial" pitchFamily="34" charset="0"/>
              </a:rPr>
              <a:t>– </a:t>
            </a:r>
          </a:p>
          <a:p>
            <a:pPr marL="266700" indent="-182563">
              <a:lnSpc>
                <a:spcPct val="150000"/>
              </a:lnSpc>
            </a:pPr>
            <a:r>
              <a:rPr lang="en-US" sz="2800" b="1" dirty="0" smtClean="0">
                <a:solidFill>
                  <a:schemeClr val="bg1"/>
                </a:solidFill>
                <a:latin typeface="Arial" pitchFamily="34" charset="0"/>
                <a:cs typeface="Arial" pitchFamily="34" charset="0"/>
              </a:rPr>
              <a:t>                     7.35 AM – GATE CLOSED</a:t>
            </a:r>
          </a:p>
          <a:p>
            <a:pPr marL="266700" indent="-182563"/>
            <a:r>
              <a:rPr lang="en-US" sz="2800" b="1" dirty="0" smtClean="0">
                <a:solidFill>
                  <a:schemeClr val="bg1"/>
                </a:solidFill>
                <a:latin typeface="Arial" pitchFamily="34" charset="0"/>
                <a:cs typeface="Arial" pitchFamily="34" charset="0"/>
              </a:rPr>
              <a:t>                     7.40 AM – ASSEMBLY  </a:t>
            </a:r>
          </a:p>
          <a:p>
            <a:pPr marL="266700" indent="-182563"/>
            <a:endParaRPr lang="en-US" sz="400" b="1" dirty="0" smtClean="0">
              <a:solidFill>
                <a:srgbClr val="FFFF00"/>
              </a:solidFill>
              <a:latin typeface="Arial" pitchFamily="34" charset="0"/>
              <a:cs typeface="Arial" pitchFamily="34" charset="0"/>
            </a:endParaRPr>
          </a:p>
          <a:p>
            <a:pPr marL="266700" indent="-182563">
              <a:buFont typeface="Arial" pitchFamily="34" charset="0"/>
              <a:buChar char="•"/>
            </a:pPr>
            <a:r>
              <a:rPr lang="en-IN" sz="2800" b="1" dirty="0" smtClean="0">
                <a:solidFill>
                  <a:srgbClr val="FFFF00"/>
                </a:solidFill>
                <a:latin typeface="Arial" pitchFamily="34" charset="0"/>
                <a:cs typeface="Arial" pitchFamily="34" charset="0"/>
              </a:rPr>
              <a:t> Visiting Hours : </a:t>
            </a:r>
          </a:p>
          <a:p>
            <a:pPr marL="266700" indent="-182563"/>
            <a:r>
              <a:rPr lang="en-IN" sz="2800" b="1" dirty="0" smtClean="0">
                <a:solidFill>
                  <a:schemeClr val="bg1"/>
                </a:solidFill>
                <a:latin typeface="Arial" pitchFamily="34" charset="0"/>
                <a:cs typeface="Arial" pitchFamily="34" charset="0"/>
              </a:rPr>
              <a:t>    Office timings               :  1400 hrs – 1600 hrs</a:t>
            </a:r>
          </a:p>
          <a:p>
            <a:pPr marL="266700" indent="-182563"/>
            <a:r>
              <a:rPr lang="en-IN" sz="2800" b="1" dirty="0" smtClean="0">
                <a:solidFill>
                  <a:schemeClr val="bg1"/>
                </a:solidFill>
                <a:latin typeface="Arial" pitchFamily="34" charset="0"/>
                <a:cs typeface="Arial" pitchFamily="34" charset="0"/>
              </a:rPr>
              <a:t>    Teachers (Every WED) :  1400 – 1500 hrs</a:t>
            </a:r>
          </a:p>
          <a:p>
            <a:pPr marL="338138" indent="-169863"/>
            <a:endParaRPr lang="en-US" sz="3200" b="1" dirty="0">
              <a:solidFill>
                <a:schemeClr val="bg1"/>
              </a:solidFill>
              <a:latin typeface="Arial" pitchFamily="34" charset="0"/>
              <a:cs typeface="Arial" pitchFamily="34" charset="0"/>
            </a:endParaRPr>
          </a:p>
        </p:txBody>
      </p:sp>
      <p:sp>
        <p:nvSpPr>
          <p:cNvPr id="3" name="TextBox 2"/>
          <p:cNvSpPr txBox="1"/>
          <p:nvPr/>
        </p:nvSpPr>
        <p:spPr>
          <a:xfrm>
            <a:off x="381000" y="228600"/>
            <a:ext cx="8420100" cy="646331"/>
          </a:xfrm>
          <a:prstGeom prst="rect">
            <a:avLst/>
          </a:prstGeom>
          <a:solidFill>
            <a:schemeClr val="tx2">
              <a:lumMod val="10000"/>
            </a:schemeClr>
          </a:solidFill>
        </p:spPr>
        <p:txBody>
          <a:bodyPr wrap="square" rtlCol="0">
            <a:spAutoFit/>
          </a:bodyPr>
          <a:lstStyle/>
          <a:p>
            <a:pPr algn="ctr"/>
            <a:r>
              <a:rPr lang="en-US" sz="36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NOTE</a:t>
            </a:r>
            <a:endParaRPr lang="en-US" sz="36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534400" cy="584775"/>
          </a:xfrm>
          <a:prstGeom prst="rect">
            <a:avLst/>
          </a:prstGeom>
          <a:solidFill>
            <a:schemeClr val="tx2">
              <a:lumMod val="10000"/>
            </a:schemeClr>
          </a:solidFill>
        </p:spPr>
        <p:txBody>
          <a:bodyPr wrap="square" rtlCol="0">
            <a:spAutoFit/>
          </a:bodyPr>
          <a:lstStyle/>
          <a:p>
            <a:pPr algn="ctr"/>
            <a:r>
              <a:rPr lang="en-US" sz="32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CHANGE  IN CONTACT  DETAILS</a:t>
            </a:r>
            <a:endParaRPr lang="en-US" sz="32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
        <p:nvSpPr>
          <p:cNvPr id="3" name="TextBox 2"/>
          <p:cNvSpPr txBox="1"/>
          <p:nvPr/>
        </p:nvSpPr>
        <p:spPr>
          <a:xfrm>
            <a:off x="1143000" y="5334000"/>
            <a:ext cx="184731" cy="369332"/>
          </a:xfrm>
          <a:prstGeom prst="rect">
            <a:avLst/>
          </a:prstGeom>
          <a:noFill/>
        </p:spPr>
        <p:txBody>
          <a:bodyPr wrap="none" rtlCol="0">
            <a:spAutoFit/>
          </a:bodyPr>
          <a:lstStyle/>
          <a:p>
            <a:endParaRPr lang="en-US" dirty="0"/>
          </a:p>
        </p:txBody>
      </p:sp>
      <p:sp>
        <p:nvSpPr>
          <p:cNvPr id="4" name="Rectangle 1"/>
          <p:cNvSpPr>
            <a:spLocks noChangeArrowheads="1"/>
          </p:cNvSpPr>
          <p:nvPr/>
        </p:nvSpPr>
        <p:spPr bwMode="auto">
          <a:xfrm>
            <a:off x="228600" y="1143000"/>
            <a:ext cx="5330687"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32000" lvl="0" indent="-457200" algn="just" eaLnBrk="0" fontAlgn="base" hangingPunct="0">
              <a:spcBef>
                <a:spcPct val="0"/>
              </a:spcBef>
              <a:spcAft>
                <a:spcPct val="0"/>
              </a:spcAft>
              <a:buFont typeface="Arial" pitchFamily="34" charset="0"/>
              <a:buChar char="•"/>
            </a:pPr>
            <a:r>
              <a:rPr lang="en-US" sz="2800" dirty="0" smtClean="0">
                <a:solidFill>
                  <a:schemeClr val="bg1"/>
                </a:solidFill>
                <a:latin typeface="Rockwell" pitchFamily="18" charset="0"/>
                <a:ea typeface="Times New Roman" pitchFamily="18" charset="0"/>
                <a:cs typeface="Times New Roman" pitchFamily="18" charset="0"/>
              </a:rPr>
              <a:t>Any </a:t>
            </a:r>
            <a:r>
              <a:rPr lang="en-US" sz="2800" dirty="0" smtClean="0">
                <a:solidFill>
                  <a:schemeClr val="bg1"/>
                </a:solidFill>
                <a:latin typeface="Rockwell" pitchFamily="18" charset="0"/>
                <a:ea typeface="Times New Roman" pitchFamily="18" charset="0"/>
                <a:cs typeface="Times New Roman" pitchFamily="18" charset="0"/>
              </a:rPr>
              <a:t>change in address, phone numbers or any other contact details should be brought to the notice of the Class Teacher and Office immediately to include in the </a:t>
            </a:r>
            <a:r>
              <a:rPr lang="en-US" sz="2800" b="1" dirty="0" smtClean="0">
                <a:solidFill>
                  <a:schemeClr val="bg1"/>
                </a:solidFill>
                <a:latin typeface="Rockwell" pitchFamily="18" charset="0"/>
                <a:ea typeface="Times New Roman" pitchFamily="18" charset="0"/>
                <a:cs typeface="Times New Roman" pitchFamily="18" charset="0"/>
              </a:rPr>
              <a:t>TENO APP</a:t>
            </a:r>
            <a:r>
              <a:rPr lang="en-US" sz="3000" b="1" dirty="0" smtClean="0">
                <a:solidFill>
                  <a:schemeClr val="bg1"/>
                </a:solidFill>
                <a:latin typeface="Rockwell" pitchFamily="18" charset="0"/>
                <a:ea typeface="Times New Roman" pitchFamily="18" charset="0"/>
                <a:cs typeface="Times New Roman" pitchFamily="18" charset="0"/>
              </a:rPr>
              <a:t>.</a:t>
            </a:r>
            <a:endParaRPr lang="en-US" sz="3000" b="1" dirty="0" smtClean="0">
              <a:solidFill>
                <a:schemeClr val="bg1"/>
              </a:solidFill>
              <a:latin typeface="Rockwell" pitchFamily="18" charset="0"/>
              <a:ea typeface="Times New Roman" pitchFamily="18" charset="0"/>
              <a:cs typeface="Times New Roman" pitchFamily="18" charset="0"/>
            </a:endParaRPr>
          </a:p>
        </p:txBody>
      </p:sp>
      <p:pic>
        <p:nvPicPr>
          <p:cNvPr id="5" name="Picture 2" descr="C:\Users\Mukesh Bohra\Desktop\PPT\contactus_somaliland_su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67400" y="1371600"/>
            <a:ext cx="3052763" cy="1981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28600" y="4343400"/>
            <a:ext cx="8378687" cy="1415772"/>
          </a:xfrm>
          <a:prstGeom prst="rect">
            <a:avLst/>
          </a:prstGeom>
        </p:spPr>
        <p:txBody>
          <a:bodyPr wrap="square">
            <a:spAutoFit/>
          </a:bodyPr>
          <a:lstStyle/>
          <a:p>
            <a:pPr marL="457200" lvl="0" indent="-457200" algn="just" eaLnBrk="0" fontAlgn="base" hangingPunct="0">
              <a:spcBef>
                <a:spcPct val="0"/>
              </a:spcBef>
              <a:spcAft>
                <a:spcPct val="0"/>
              </a:spcAft>
              <a:buFont typeface="Arial" pitchFamily="34" charset="0"/>
              <a:buChar char="•"/>
            </a:pPr>
            <a:r>
              <a:rPr lang="en-US" sz="2800" dirty="0" smtClean="0">
                <a:solidFill>
                  <a:schemeClr val="bg1"/>
                </a:solidFill>
                <a:latin typeface="Rockwell" pitchFamily="18" charset="0"/>
                <a:ea typeface="Times New Roman" pitchFamily="18" charset="0"/>
                <a:cs typeface="Times New Roman" pitchFamily="18" charset="0"/>
              </a:rPr>
              <a:t>The </a:t>
            </a:r>
            <a:r>
              <a:rPr lang="en-US" sz="2800" dirty="0">
                <a:solidFill>
                  <a:schemeClr val="bg1"/>
                </a:solidFill>
                <a:latin typeface="Rockwell" pitchFamily="18" charset="0"/>
                <a:ea typeface="Times New Roman" pitchFamily="18" charset="0"/>
                <a:cs typeface="Times New Roman" pitchFamily="18" charset="0"/>
              </a:rPr>
              <a:t>changes in the contact details should be informed in writing through a letter signed by the parent.</a:t>
            </a:r>
            <a:endParaRPr lang="en-US" sz="3000" dirty="0">
              <a:solidFill>
                <a:schemeClr val="bg1"/>
              </a:solidFill>
              <a:latin typeface="Rockwell" pitchFamily="18" charset="0"/>
              <a:ea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838200"/>
            <a:ext cx="9144000" cy="6093976"/>
          </a:xfrm>
          <a:prstGeom prst="rect">
            <a:avLst/>
          </a:prstGeom>
        </p:spPr>
        <p:txBody>
          <a:bodyPr wrap="square">
            <a:spAutoFit/>
          </a:bodyPr>
          <a:lstStyle/>
          <a:p>
            <a:pPr>
              <a:lnSpc>
                <a:spcPct val="150000"/>
              </a:lnSpc>
              <a:buFont typeface="Arial" pitchFamily="34" charset="0"/>
              <a:buChar char="•"/>
            </a:pPr>
            <a:r>
              <a:rPr lang="en-US" sz="3600" dirty="0" smtClean="0">
                <a:solidFill>
                  <a:schemeClr val="bg1"/>
                </a:solidFill>
                <a:latin typeface="Bodoni MT" pitchFamily="18" charset="0"/>
              </a:rPr>
              <a:t> </a:t>
            </a:r>
            <a:r>
              <a:rPr lang="en-US" sz="3600" dirty="0" smtClean="0">
                <a:solidFill>
                  <a:schemeClr val="bg1"/>
                </a:solidFill>
              </a:rPr>
              <a:t>Mrs. </a:t>
            </a:r>
            <a:r>
              <a:rPr lang="en-US" sz="3600" b="1" dirty="0" smtClean="0">
                <a:solidFill>
                  <a:schemeClr val="bg1"/>
                </a:solidFill>
                <a:effectLst>
                  <a:outerShdw blurRad="38100" dist="38100" dir="2700000" algn="tl">
                    <a:srgbClr val="000000"/>
                  </a:outerShdw>
                </a:effectLst>
              </a:rPr>
              <a:t>NALINI RANI – </a:t>
            </a:r>
            <a:r>
              <a:rPr lang="en-US" sz="3600" b="1" u="sng" dirty="0" smtClean="0">
                <a:solidFill>
                  <a:schemeClr val="bg1"/>
                </a:solidFill>
                <a:effectLst>
                  <a:outerShdw blurRad="38100" dist="38100" dir="2700000" algn="tl">
                    <a:srgbClr val="000000"/>
                  </a:outerShdw>
                </a:effectLst>
              </a:rPr>
              <a:t>Co </a:t>
            </a:r>
            <a:r>
              <a:rPr lang="en-US" sz="3600" u="sng" dirty="0" smtClean="0">
                <a:solidFill>
                  <a:schemeClr val="bg1"/>
                </a:solidFill>
                <a:latin typeface="Bell MT" pitchFamily="18" charset="0"/>
              </a:rPr>
              <a:t>-</a:t>
            </a:r>
            <a:r>
              <a:rPr lang="en-US" sz="3600" b="1" u="sng" dirty="0" err="1" smtClean="0">
                <a:solidFill>
                  <a:schemeClr val="bg1"/>
                </a:solidFill>
                <a:effectLst>
                  <a:outerShdw blurRad="38100" dist="38100" dir="2700000" algn="tl">
                    <a:srgbClr val="000000"/>
                  </a:outerShdw>
                </a:effectLst>
              </a:rPr>
              <a:t>ordinator</a:t>
            </a:r>
            <a:endParaRPr lang="en-US" sz="3600" b="1" u="sng" dirty="0" smtClean="0">
              <a:solidFill>
                <a:schemeClr val="bg1"/>
              </a:solidFill>
              <a:effectLst>
                <a:outerShdw blurRad="38100" dist="38100" dir="2700000" algn="tl">
                  <a:srgbClr val="000000"/>
                </a:outerShdw>
              </a:effectLst>
            </a:endParaRPr>
          </a:p>
          <a:p>
            <a:pPr>
              <a:lnSpc>
                <a:spcPct val="150000"/>
              </a:lnSpc>
              <a:buFont typeface="Arial" pitchFamily="34" charset="0"/>
              <a:buChar char="•"/>
            </a:pPr>
            <a:r>
              <a:rPr lang="en-US" sz="3200" dirty="0" smtClean="0">
                <a:solidFill>
                  <a:schemeClr val="bg1"/>
                </a:solidFill>
                <a:latin typeface="Bell MT" pitchFamily="18" charset="0"/>
              </a:rPr>
              <a:t> VII A –Mrs. K V ARUNA LATHA - Social Science</a:t>
            </a:r>
          </a:p>
          <a:p>
            <a:pPr>
              <a:lnSpc>
                <a:spcPct val="150000"/>
              </a:lnSpc>
              <a:buFont typeface="Arial" pitchFamily="34" charset="0"/>
              <a:buChar char="•"/>
            </a:pPr>
            <a:r>
              <a:rPr lang="en-US" sz="3200" dirty="0" smtClean="0">
                <a:solidFill>
                  <a:schemeClr val="bg1"/>
                </a:solidFill>
                <a:latin typeface="Bell MT" pitchFamily="18" charset="0"/>
              </a:rPr>
              <a:t> VII B – Mrs. SUDHA RAI       - Hindi</a:t>
            </a:r>
          </a:p>
          <a:p>
            <a:pPr>
              <a:lnSpc>
                <a:spcPct val="150000"/>
              </a:lnSpc>
              <a:buFont typeface="Arial" pitchFamily="34" charset="0"/>
              <a:buChar char="•"/>
            </a:pPr>
            <a:r>
              <a:rPr lang="en-US" sz="3200" dirty="0" smtClean="0">
                <a:solidFill>
                  <a:schemeClr val="bg1"/>
                </a:solidFill>
                <a:latin typeface="Bell MT" pitchFamily="18" charset="0"/>
              </a:rPr>
              <a:t> VII C – Mrs. SRIVANI             - Science</a:t>
            </a:r>
          </a:p>
          <a:p>
            <a:pPr>
              <a:lnSpc>
                <a:spcPct val="150000"/>
              </a:lnSpc>
              <a:buFont typeface="Arial" pitchFamily="34" charset="0"/>
              <a:buChar char="•"/>
            </a:pPr>
            <a:r>
              <a:rPr lang="en-US" sz="3200" dirty="0" smtClean="0">
                <a:solidFill>
                  <a:schemeClr val="bg1"/>
                </a:solidFill>
                <a:latin typeface="Bell MT" pitchFamily="18" charset="0"/>
              </a:rPr>
              <a:t> VII D –Mrs. NALINI RANI    - English</a:t>
            </a:r>
          </a:p>
          <a:p>
            <a:pPr>
              <a:lnSpc>
                <a:spcPct val="150000"/>
              </a:lnSpc>
              <a:buFont typeface="Arial" pitchFamily="34" charset="0"/>
              <a:buChar char="•"/>
            </a:pPr>
            <a:r>
              <a:rPr lang="en-US" sz="3200" dirty="0" smtClean="0">
                <a:solidFill>
                  <a:schemeClr val="bg1"/>
                </a:solidFill>
                <a:latin typeface="Bell MT" pitchFamily="18" charset="0"/>
              </a:rPr>
              <a:t>  VII E – Mrs. P. DEEPTHI      - Science</a:t>
            </a:r>
          </a:p>
          <a:p>
            <a:pPr>
              <a:lnSpc>
                <a:spcPct val="150000"/>
              </a:lnSpc>
              <a:buFont typeface="Arial" pitchFamily="34" charset="0"/>
              <a:buChar char="•"/>
            </a:pPr>
            <a:r>
              <a:rPr lang="en-US" sz="3200" dirty="0" smtClean="0">
                <a:solidFill>
                  <a:schemeClr val="bg1"/>
                </a:solidFill>
                <a:latin typeface="Bell MT" pitchFamily="18" charset="0"/>
              </a:rPr>
              <a:t>  VII F – Mrs. RAJBALA          - Hindi/Sanskrit</a:t>
            </a:r>
          </a:p>
          <a:p>
            <a:pPr>
              <a:lnSpc>
                <a:spcPct val="150000"/>
              </a:lnSpc>
              <a:buFont typeface="Arial" pitchFamily="34" charset="0"/>
              <a:buChar char="•"/>
            </a:pPr>
            <a:endParaRPr lang="en-US" sz="3200" b="1" dirty="0" smtClean="0">
              <a:solidFill>
                <a:schemeClr val="bg1"/>
              </a:solidFill>
              <a:effectLst>
                <a:outerShdw blurRad="38100" dist="38100" dir="2700000" algn="tl">
                  <a:srgbClr val="000000">
                    <a:alpha val="43137"/>
                  </a:srgbClr>
                </a:outerShdw>
              </a:effectLst>
              <a:latin typeface="Bodoni MT" pitchFamily="18" charset="0"/>
            </a:endParaRPr>
          </a:p>
        </p:txBody>
      </p:sp>
      <p:sp>
        <p:nvSpPr>
          <p:cNvPr id="4" name="TextBox 3"/>
          <p:cNvSpPr txBox="1"/>
          <p:nvPr/>
        </p:nvSpPr>
        <p:spPr>
          <a:xfrm>
            <a:off x="304800" y="3048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INTRODUCTION OF CLASS TEACHERS</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endParaRPr>
          </a:p>
        </p:txBody>
      </p:sp>
    </p:spTree>
    <p:extLst>
      <p:ext uri="{BB962C8B-B14F-4D97-AF65-F5344CB8AC3E}">
        <p14:creationId xmlns:p14="http://schemas.microsoft.com/office/powerpoint/2010/main" xmlns="" val="153843000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2514600"/>
            <a:ext cx="7467600" cy="1446550"/>
          </a:xfrm>
          <a:prstGeom prst="rect">
            <a:avLst/>
          </a:prstGeom>
          <a:noFill/>
          <a:ln w="9525">
            <a:noFill/>
            <a:miter lim="800000"/>
            <a:headEnd/>
            <a:tailEnd/>
          </a:ln>
        </p:spPr>
        <p:txBody>
          <a:bodyPr>
            <a:spAutoFit/>
          </a:bodyPr>
          <a:lstStyle/>
          <a:p>
            <a:pPr>
              <a:defRPr/>
            </a:pPr>
            <a:r>
              <a:rPr lang="en-US" sz="8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ahoma" pitchFamily="34" charset="0"/>
                <a:cs typeface="Tahoma" pitchFamily="34" charset="0"/>
              </a:rPr>
              <a:t>THANK  YOU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25" decel="100000"/>
                                        <p:tgtEl>
                                          <p:spTgt spid="2"/>
                                        </p:tgtEl>
                                      </p:cBhvr>
                                    </p:animEffect>
                                    <p:animScale>
                                      <p:cBhvr>
                                        <p:cTn id="8" dur="1925" decel="100000"/>
                                        <p:tgtEl>
                                          <p:spTgt spid="2"/>
                                        </p:tgtEl>
                                      </p:cBhvr>
                                      <p:from x="10000" y="10000"/>
                                      <p:to x="200000" y="450000"/>
                                    </p:animScale>
                                    <p:animScale>
                                      <p:cBhvr>
                                        <p:cTn id="9" dur="3075" accel="100000" fill="hold">
                                          <p:stCondLst>
                                            <p:cond delay="1925"/>
                                          </p:stCondLst>
                                        </p:cTn>
                                        <p:tgtEl>
                                          <p:spTgt spid="2"/>
                                        </p:tgtEl>
                                      </p:cBhvr>
                                      <p:from x="200000" y="450000"/>
                                      <p:to x="100000" y="100000"/>
                                    </p:animScale>
                                    <p:set>
                                      <p:cBhvr>
                                        <p:cTn id="10" dur="1925" fill="hold"/>
                                        <p:tgtEl>
                                          <p:spTgt spid="2"/>
                                        </p:tgtEl>
                                        <p:attrNameLst>
                                          <p:attrName>ppt_x</p:attrName>
                                        </p:attrNameLst>
                                      </p:cBhvr>
                                      <p:to>
                                        <p:strVal val="(0.5)"/>
                                      </p:to>
                                    </p:set>
                                    <p:anim from="(0.5)" to="(#ppt_x)" calcmode="lin" valueType="num">
                                      <p:cBhvr>
                                        <p:cTn id="11" dur="3075" accel="100000" fill="hold">
                                          <p:stCondLst>
                                            <p:cond delay="1925"/>
                                          </p:stCondLst>
                                        </p:cTn>
                                        <p:tgtEl>
                                          <p:spTgt spid="2"/>
                                        </p:tgtEl>
                                        <p:attrNameLst>
                                          <p:attrName>ppt_x</p:attrName>
                                        </p:attrNameLst>
                                      </p:cBhvr>
                                    </p:anim>
                                    <p:set>
                                      <p:cBhvr>
                                        <p:cTn id="12" dur="1925" fill="hold"/>
                                        <p:tgtEl>
                                          <p:spTgt spid="2"/>
                                        </p:tgtEl>
                                        <p:attrNameLst>
                                          <p:attrName>ppt_y</p:attrName>
                                        </p:attrNameLst>
                                      </p:cBhvr>
                                      <p:to>
                                        <p:strVal val="(#ppt_y+0.4)"/>
                                      </p:to>
                                    </p:set>
                                    <p:anim from="(#ppt_y+0.4)" to="(#ppt_y)" calcmode="lin" valueType="num">
                                      <p:cBhvr>
                                        <p:cTn id="13" dur="3075" accel="100000" fill="hold">
                                          <p:stCondLst>
                                            <p:cond delay="1925"/>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SUBJECT  TEACHERS</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
        <p:nvSpPr>
          <p:cNvPr id="4" name="Rectangle 3"/>
          <p:cNvSpPr/>
          <p:nvPr/>
        </p:nvSpPr>
        <p:spPr>
          <a:xfrm>
            <a:off x="304800" y="786110"/>
            <a:ext cx="8534400" cy="5386090"/>
          </a:xfrm>
          <a:prstGeom prst="rect">
            <a:avLst/>
          </a:prstGeom>
        </p:spPr>
        <p:txBody>
          <a:bodyPr wrap="square">
            <a:spAutoFit/>
          </a:bodyPr>
          <a:lstStyle/>
          <a:p>
            <a:pPr>
              <a:buFont typeface="Arial" pitchFamily="34" charset="0"/>
              <a:buChar char="•"/>
            </a:pPr>
            <a:r>
              <a:rPr lang="en-US" sz="3600" dirty="0" smtClean="0">
                <a:solidFill>
                  <a:schemeClr val="bg1"/>
                </a:solidFill>
                <a:latin typeface="Bodoni MT" pitchFamily="18" charset="0"/>
              </a:rPr>
              <a:t> </a:t>
            </a:r>
            <a:r>
              <a:rPr lang="en-US" sz="2800" dirty="0" smtClean="0">
                <a:solidFill>
                  <a:schemeClr val="bg1"/>
                </a:solidFill>
                <a:latin typeface="Bell MT" pitchFamily="18" charset="0"/>
              </a:rPr>
              <a:t>Mrs. D SUNITHA            - English</a:t>
            </a:r>
          </a:p>
          <a:p>
            <a:pPr>
              <a:buFont typeface="Arial" pitchFamily="34" charset="0"/>
              <a:buChar char="•"/>
            </a:pPr>
            <a:r>
              <a:rPr lang="en-US" sz="2800" dirty="0" smtClean="0">
                <a:solidFill>
                  <a:schemeClr val="bg1"/>
                </a:solidFill>
                <a:latin typeface="Bell MT" pitchFamily="18" charset="0"/>
              </a:rPr>
              <a:t> Dr. POONAM KUMARI  - Hindi</a:t>
            </a:r>
          </a:p>
          <a:p>
            <a:pPr>
              <a:buFont typeface="Arial" pitchFamily="34" charset="0"/>
              <a:buChar char="•"/>
            </a:pPr>
            <a:r>
              <a:rPr lang="en-US" sz="2800" dirty="0" smtClean="0">
                <a:solidFill>
                  <a:schemeClr val="bg1"/>
                </a:solidFill>
                <a:latin typeface="Bell MT" pitchFamily="18" charset="0"/>
              </a:rPr>
              <a:t> Mr. BHIMA RAJU            - Sanskrit</a:t>
            </a:r>
          </a:p>
          <a:p>
            <a:pPr>
              <a:buFont typeface="Arial" pitchFamily="34" charset="0"/>
              <a:buChar char="•"/>
            </a:pPr>
            <a:r>
              <a:rPr lang="en-IN" sz="2800" dirty="0" smtClean="0">
                <a:solidFill>
                  <a:schemeClr val="bg1"/>
                </a:solidFill>
                <a:latin typeface="Bell MT" pitchFamily="18" charset="0"/>
              </a:rPr>
              <a:t> Mrs. VINATHA                 - Mathematics</a:t>
            </a:r>
          </a:p>
          <a:p>
            <a:pPr>
              <a:buFont typeface="Arial" pitchFamily="34" charset="0"/>
              <a:buChar char="•"/>
            </a:pPr>
            <a:r>
              <a:rPr lang="en-IN" sz="2800" dirty="0" smtClean="0">
                <a:solidFill>
                  <a:schemeClr val="bg1"/>
                </a:solidFill>
                <a:latin typeface="Bell MT" pitchFamily="18" charset="0"/>
              </a:rPr>
              <a:t> Mrs. ARUNDHATI           - English</a:t>
            </a:r>
            <a:endParaRPr lang="en-US" sz="2800" dirty="0">
              <a:solidFill>
                <a:schemeClr val="bg1"/>
              </a:solidFill>
              <a:latin typeface="Bell MT" pitchFamily="18" charset="0"/>
            </a:endParaRPr>
          </a:p>
          <a:p>
            <a:pPr>
              <a:buFont typeface="Arial" pitchFamily="34" charset="0"/>
              <a:buChar char="•"/>
            </a:pPr>
            <a:r>
              <a:rPr lang="en-US" sz="2800" dirty="0">
                <a:solidFill>
                  <a:schemeClr val="bg1"/>
                </a:solidFill>
                <a:latin typeface="Bell MT" pitchFamily="18" charset="0"/>
              </a:rPr>
              <a:t> </a:t>
            </a:r>
            <a:r>
              <a:rPr lang="en-US" sz="2800" dirty="0" smtClean="0">
                <a:solidFill>
                  <a:schemeClr val="bg1"/>
                </a:solidFill>
                <a:latin typeface="Bell MT" pitchFamily="18" charset="0"/>
              </a:rPr>
              <a:t>Mr. SANJEEV                    - Social Science</a:t>
            </a:r>
            <a:endParaRPr lang="en-US" sz="2800" dirty="0">
              <a:solidFill>
                <a:schemeClr val="bg1"/>
              </a:solidFill>
              <a:latin typeface="Bell MT" pitchFamily="18" charset="0"/>
            </a:endParaRPr>
          </a:p>
          <a:p>
            <a:pPr>
              <a:buFont typeface="Arial" pitchFamily="34" charset="0"/>
              <a:buChar char="•"/>
            </a:pPr>
            <a:r>
              <a:rPr lang="en-US" sz="2800" dirty="0">
                <a:solidFill>
                  <a:schemeClr val="bg1"/>
                </a:solidFill>
                <a:latin typeface="Bell MT" pitchFamily="18" charset="0"/>
              </a:rPr>
              <a:t> </a:t>
            </a:r>
            <a:r>
              <a:rPr lang="en-US" sz="2800" dirty="0" smtClean="0">
                <a:solidFill>
                  <a:schemeClr val="bg1"/>
                </a:solidFill>
                <a:latin typeface="Bell MT" pitchFamily="18" charset="0"/>
              </a:rPr>
              <a:t>Mr. A SRINIVAS               - Science</a:t>
            </a:r>
          </a:p>
          <a:p>
            <a:pPr>
              <a:buFont typeface="Arial" pitchFamily="34" charset="0"/>
              <a:buChar char="•"/>
            </a:pPr>
            <a:r>
              <a:rPr lang="en-IN" sz="2800" dirty="0" smtClean="0">
                <a:solidFill>
                  <a:schemeClr val="bg1"/>
                </a:solidFill>
                <a:latin typeface="Bell MT" pitchFamily="18" charset="0"/>
              </a:rPr>
              <a:t> Mrs. CH SOWJANYA       </a:t>
            </a:r>
            <a:r>
              <a:rPr lang="en-US" sz="2800" dirty="0" smtClean="0">
                <a:solidFill>
                  <a:schemeClr val="bg1"/>
                </a:solidFill>
                <a:latin typeface="Bell MT" pitchFamily="18" charset="0"/>
              </a:rPr>
              <a:t>- Science</a:t>
            </a:r>
            <a:endParaRPr lang="en-IN" sz="2800" dirty="0" smtClean="0">
              <a:solidFill>
                <a:schemeClr val="bg1"/>
              </a:solidFill>
              <a:latin typeface="Bell MT" pitchFamily="18" charset="0"/>
            </a:endParaRPr>
          </a:p>
          <a:p>
            <a:pPr>
              <a:buFont typeface="Arial" pitchFamily="34" charset="0"/>
              <a:buChar char="•"/>
            </a:pPr>
            <a:r>
              <a:rPr lang="en-IN" sz="2800" dirty="0" smtClean="0">
                <a:solidFill>
                  <a:schemeClr val="bg1"/>
                </a:solidFill>
                <a:latin typeface="Bell MT" pitchFamily="18" charset="0"/>
              </a:rPr>
              <a:t>Mr. BHUVAN                     - Mathematics</a:t>
            </a:r>
          </a:p>
          <a:p>
            <a:pPr>
              <a:buFont typeface="Arial" pitchFamily="34" charset="0"/>
              <a:buChar char="•"/>
            </a:pPr>
            <a:r>
              <a:rPr lang="en-IN" sz="2800" dirty="0" smtClean="0">
                <a:solidFill>
                  <a:schemeClr val="bg1"/>
                </a:solidFill>
                <a:latin typeface="Bell MT" pitchFamily="18" charset="0"/>
              </a:rPr>
              <a:t>Mrs. RAGINI MISHRA     </a:t>
            </a:r>
            <a:r>
              <a:rPr lang="en-US" sz="2800" dirty="0" smtClean="0">
                <a:solidFill>
                  <a:schemeClr val="bg1"/>
                </a:solidFill>
                <a:latin typeface="Bell MT" pitchFamily="18" charset="0"/>
              </a:rPr>
              <a:t>- Social Science</a:t>
            </a:r>
            <a:endParaRPr lang="en-IN" sz="2800" dirty="0" smtClean="0">
              <a:solidFill>
                <a:schemeClr val="bg1"/>
              </a:solidFill>
              <a:latin typeface="Bell MT" pitchFamily="18" charset="0"/>
            </a:endParaRPr>
          </a:p>
          <a:p>
            <a:pPr>
              <a:buFont typeface="Arial" pitchFamily="34" charset="0"/>
              <a:buChar char="•"/>
            </a:pPr>
            <a:r>
              <a:rPr lang="en-IN" sz="2800" dirty="0" smtClean="0">
                <a:solidFill>
                  <a:schemeClr val="bg1"/>
                </a:solidFill>
                <a:latin typeface="Bell MT" pitchFamily="18" charset="0"/>
              </a:rPr>
              <a:t>Mrs. SARITA AJITH         - Mathematics</a:t>
            </a:r>
          </a:p>
          <a:p>
            <a:pPr>
              <a:buFont typeface="Arial" pitchFamily="34" charset="0"/>
              <a:buChar char="•"/>
            </a:pPr>
            <a:r>
              <a:rPr lang="en-IN" sz="2800" dirty="0" smtClean="0">
                <a:solidFill>
                  <a:schemeClr val="bg1"/>
                </a:solidFill>
                <a:latin typeface="Bell MT" pitchFamily="18" charset="0"/>
              </a:rPr>
              <a:t>Mrs. SREELAKSHMI        - English</a:t>
            </a:r>
            <a:endParaRPr lang="en-US" sz="2800" dirty="0" smtClean="0">
              <a:solidFill>
                <a:schemeClr val="bg1"/>
              </a:solidFill>
              <a:latin typeface="Bell MT"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304800" y="381536"/>
            <a:ext cx="8534400" cy="6247864"/>
          </a:xfrm>
          <a:prstGeom prst="rect">
            <a:avLst/>
          </a:prstGeom>
        </p:spPr>
        <p:txBody>
          <a:bodyPr wrap="square">
            <a:spAutoFit/>
          </a:bodyPr>
          <a:lstStyle/>
          <a:p>
            <a:pPr>
              <a:buFont typeface="Arial" pitchFamily="34" charset="0"/>
              <a:buChar char="•"/>
            </a:pPr>
            <a:r>
              <a:rPr lang="en-US" sz="3600" dirty="0" smtClean="0">
                <a:solidFill>
                  <a:schemeClr val="bg1"/>
                </a:solidFill>
                <a:latin typeface="Bodoni MT" pitchFamily="18" charset="0"/>
              </a:rPr>
              <a:t>  </a:t>
            </a:r>
            <a:r>
              <a:rPr lang="en-US" sz="2800" dirty="0" smtClean="0">
                <a:solidFill>
                  <a:schemeClr val="bg1"/>
                </a:solidFill>
                <a:latin typeface="Bell MT" pitchFamily="18" charset="0"/>
              </a:rPr>
              <a:t>Mrs. P UJWALA                    - Computers</a:t>
            </a:r>
          </a:p>
          <a:p>
            <a:pPr>
              <a:buFont typeface="Arial" pitchFamily="34" charset="0"/>
              <a:buChar char="•"/>
            </a:pPr>
            <a:r>
              <a:rPr lang="en-US" sz="2800" dirty="0" smtClean="0">
                <a:solidFill>
                  <a:schemeClr val="bg1"/>
                </a:solidFill>
                <a:latin typeface="Bell MT" pitchFamily="18" charset="0"/>
              </a:rPr>
              <a:t>  Mr. V R PRASAD                   -  PT  (Classes – A,B,C)</a:t>
            </a:r>
          </a:p>
          <a:p>
            <a:pPr>
              <a:buFont typeface="Arial" pitchFamily="34" charset="0"/>
              <a:buChar char="•"/>
            </a:pPr>
            <a:r>
              <a:rPr lang="en-US" sz="2800" dirty="0" smtClean="0">
                <a:solidFill>
                  <a:schemeClr val="bg1"/>
                </a:solidFill>
                <a:latin typeface="Bell MT" pitchFamily="18" charset="0"/>
              </a:rPr>
              <a:t>  Mr. CH SANJAY                     -  PT  (Classes – D,E)</a:t>
            </a:r>
          </a:p>
          <a:p>
            <a:pPr>
              <a:buFont typeface="Arial" pitchFamily="34" charset="0"/>
              <a:buChar char="•"/>
            </a:pPr>
            <a:r>
              <a:rPr lang="en-US" sz="2800" dirty="0" smtClean="0">
                <a:solidFill>
                  <a:schemeClr val="bg1"/>
                </a:solidFill>
                <a:latin typeface="Bell MT" pitchFamily="18" charset="0"/>
              </a:rPr>
              <a:t>  Mr. L V RAMANA                  -  PT  (Classes – F)</a:t>
            </a:r>
          </a:p>
          <a:p>
            <a:pPr>
              <a:buFont typeface="Arial" pitchFamily="34" charset="0"/>
              <a:buChar char="•"/>
            </a:pPr>
            <a:r>
              <a:rPr lang="en-US" sz="2800" dirty="0" smtClean="0">
                <a:solidFill>
                  <a:schemeClr val="bg1"/>
                </a:solidFill>
                <a:latin typeface="Bell MT" pitchFamily="18" charset="0"/>
              </a:rPr>
              <a:t>  Mr. KRISHNA                         - Music</a:t>
            </a:r>
          </a:p>
          <a:p>
            <a:pPr>
              <a:buFont typeface="Arial" pitchFamily="34" charset="0"/>
              <a:buChar char="•"/>
            </a:pPr>
            <a:r>
              <a:rPr lang="en-US" sz="2800" dirty="0" smtClean="0">
                <a:solidFill>
                  <a:schemeClr val="bg1"/>
                </a:solidFill>
                <a:latin typeface="Bell MT" pitchFamily="18" charset="0"/>
              </a:rPr>
              <a:t>  Mr. C S BABU                         -  W.E/ Scouts &amp; Guides</a:t>
            </a:r>
          </a:p>
          <a:p>
            <a:pPr>
              <a:buFont typeface="Arial" pitchFamily="34" charset="0"/>
              <a:buChar char="•"/>
            </a:pPr>
            <a:r>
              <a:rPr lang="en-IN" sz="2800" dirty="0" smtClean="0">
                <a:solidFill>
                  <a:schemeClr val="bg1"/>
                </a:solidFill>
                <a:latin typeface="Bell MT" pitchFamily="18" charset="0"/>
              </a:rPr>
              <a:t>  Mr. RAMA KRISHNA            - Art</a:t>
            </a:r>
          </a:p>
          <a:p>
            <a:pPr>
              <a:buFont typeface="Arial" pitchFamily="34" charset="0"/>
              <a:buChar char="•"/>
            </a:pPr>
            <a:r>
              <a:rPr lang="en-IN" sz="2800" dirty="0" smtClean="0">
                <a:solidFill>
                  <a:schemeClr val="bg1"/>
                </a:solidFill>
                <a:latin typeface="Bell MT" pitchFamily="18" charset="0"/>
              </a:rPr>
              <a:t>  Mrs. ANURADHA PRASAD -</a:t>
            </a:r>
            <a:r>
              <a:rPr lang="en-US" sz="2800" b="1" dirty="0" smtClean="0">
                <a:solidFill>
                  <a:srgbClr val="FFFF00"/>
                </a:solidFill>
              </a:rPr>
              <a:t> </a:t>
            </a:r>
            <a:r>
              <a:rPr lang="en-US" sz="2800" dirty="0" smtClean="0">
                <a:solidFill>
                  <a:schemeClr val="bg1"/>
                </a:solidFill>
                <a:latin typeface="Bell MT" pitchFamily="18" charset="0"/>
              </a:rPr>
              <a:t>Librarian</a:t>
            </a:r>
          </a:p>
          <a:p>
            <a:pPr>
              <a:buFont typeface="Arial" pitchFamily="34" charset="0"/>
              <a:buChar char="•"/>
            </a:pPr>
            <a:r>
              <a:rPr lang="en-IN" sz="2800" dirty="0" smtClean="0">
                <a:solidFill>
                  <a:schemeClr val="bg1"/>
                </a:solidFill>
                <a:latin typeface="Bell MT" pitchFamily="18" charset="0"/>
              </a:rPr>
              <a:t>  Dr. </a:t>
            </a:r>
            <a:r>
              <a:rPr lang="en-US" sz="2800" dirty="0" smtClean="0">
                <a:solidFill>
                  <a:schemeClr val="bg1"/>
                </a:solidFill>
                <a:latin typeface="Bell MT" pitchFamily="18" charset="0"/>
              </a:rPr>
              <a:t>SATYAVANI                      - Yoga</a:t>
            </a:r>
          </a:p>
          <a:p>
            <a:pPr>
              <a:buFont typeface="Arial" pitchFamily="34" charset="0"/>
              <a:buChar char="•"/>
            </a:pPr>
            <a:r>
              <a:rPr lang="en-IN" sz="2800" dirty="0" smtClean="0">
                <a:solidFill>
                  <a:schemeClr val="bg1"/>
                </a:solidFill>
                <a:latin typeface="Bell MT" pitchFamily="18" charset="0"/>
              </a:rPr>
              <a:t> Sub. Lt  SANJEEV KUMAR    -  NCC (SD/SW)</a:t>
            </a:r>
          </a:p>
          <a:p>
            <a:pPr>
              <a:buFont typeface="Arial" pitchFamily="34" charset="0"/>
              <a:buChar char="•"/>
            </a:pPr>
            <a:r>
              <a:rPr lang="en-IN" sz="2800" dirty="0" smtClean="0">
                <a:solidFill>
                  <a:schemeClr val="bg1"/>
                </a:solidFill>
                <a:latin typeface="Bell MT" pitchFamily="18" charset="0"/>
              </a:rPr>
              <a:t> </a:t>
            </a:r>
            <a:r>
              <a:rPr lang="en-IN" sz="2800" dirty="0" err="1" smtClean="0">
                <a:solidFill>
                  <a:schemeClr val="bg1"/>
                </a:solidFill>
                <a:latin typeface="Bell MT" pitchFamily="18" charset="0"/>
              </a:rPr>
              <a:t>III</a:t>
            </a:r>
            <a:r>
              <a:rPr lang="en-IN" sz="2800" baseline="30000" dirty="0" err="1" smtClean="0">
                <a:solidFill>
                  <a:schemeClr val="bg1"/>
                </a:solidFill>
                <a:latin typeface="Bell MT" pitchFamily="18" charset="0"/>
              </a:rPr>
              <a:t>rd</a:t>
            </a:r>
            <a:r>
              <a:rPr lang="en-IN" sz="2800" dirty="0" smtClean="0">
                <a:solidFill>
                  <a:schemeClr val="bg1"/>
                </a:solidFill>
                <a:latin typeface="Bell MT" pitchFamily="18" charset="0"/>
              </a:rPr>
              <a:t> Officer </a:t>
            </a:r>
            <a:r>
              <a:rPr lang="en-US" sz="2800" dirty="0" smtClean="0">
                <a:solidFill>
                  <a:schemeClr val="bg1"/>
                </a:solidFill>
                <a:latin typeface="Bell MT" pitchFamily="18" charset="0"/>
              </a:rPr>
              <a:t>L V RAMANA      - </a:t>
            </a:r>
            <a:r>
              <a:rPr lang="en-IN" sz="2800" dirty="0" smtClean="0">
                <a:solidFill>
                  <a:schemeClr val="bg1"/>
                </a:solidFill>
                <a:latin typeface="Bell MT" pitchFamily="18" charset="0"/>
              </a:rPr>
              <a:t>NCC (JD/JW)</a:t>
            </a:r>
          </a:p>
          <a:p>
            <a:pPr>
              <a:buFont typeface="Arial" pitchFamily="34" charset="0"/>
              <a:buChar char="•"/>
            </a:pPr>
            <a:r>
              <a:rPr lang="en-IN" sz="2800" dirty="0" smtClean="0">
                <a:solidFill>
                  <a:schemeClr val="bg1"/>
                </a:solidFill>
                <a:latin typeface="Bell MT" pitchFamily="18" charset="0"/>
              </a:rPr>
              <a:t> Mrs. A SUDHA                         - </a:t>
            </a:r>
            <a:r>
              <a:rPr lang="en-US" sz="2800" dirty="0" smtClean="0">
                <a:solidFill>
                  <a:schemeClr val="bg1"/>
                </a:solidFill>
                <a:latin typeface="Bell MT" pitchFamily="18" charset="0"/>
              </a:rPr>
              <a:t>Scouts &amp; Guides</a:t>
            </a:r>
          </a:p>
          <a:p>
            <a:pPr>
              <a:buFont typeface="Arial" pitchFamily="34" charset="0"/>
              <a:buChar char="•"/>
            </a:pPr>
            <a:r>
              <a:rPr lang="en-US" sz="2800" dirty="0" smtClean="0">
                <a:solidFill>
                  <a:schemeClr val="bg1"/>
                </a:solidFill>
                <a:latin typeface="Bell MT" pitchFamily="18" charset="0"/>
              </a:rPr>
              <a:t>Dr. BEATRESS                          - School </a:t>
            </a:r>
            <a:r>
              <a:rPr lang="en-US" sz="2800" dirty="0" smtClean="0">
                <a:solidFill>
                  <a:schemeClr val="bg1"/>
                </a:solidFill>
                <a:latin typeface="Bell MT" pitchFamily="18" charset="0"/>
              </a:rPr>
              <a:t>Counselor</a:t>
            </a:r>
            <a:endParaRPr lang="en-US" sz="2800" dirty="0" smtClean="0">
              <a:solidFill>
                <a:schemeClr val="bg1"/>
              </a:solidFill>
              <a:latin typeface="Bell MT" pitchFamily="18" charset="0"/>
            </a:endParaRPr>
          </a:p>
          <a:p>
            <a:pPr>
              <a:buFont typeface="Arial" pitchFamily="34" charset="0"/>
              <a:buChar char="•"/>
            </a:pPr>
            <a:r>
              <a:rPr lang="en-US" sz="2800" dirty="0" smtClean="0">
                <a:solidFill>
                  <a:schemeClr val="bg1"/>
                </a:solidFill>
                <a:latin typeface="Bell MT" pitchFamily="18" charset="0"/>
              </a:rPr>
              <a:t>  Mrs. J BRAHMANI                 - Special Educator</a:t>
            </a:r>
          </a:p>
        </p:txBody>
      </p:sp>
      <p:sp>
        <p:nvSpPr>
          <p:cNvPr id="4" name="TextBox 3"/>
          <p:cNvSpPr txBox="1"/>
          <p:nvPr/>
        </p:nvSpPr>
        <p:spPr>
          <a:xfrm>
            <a:off x="304800" y="762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CO-SCHOLASTIC TEACHERS</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Tree>
    <p:extLst>
      <p:ext uri="{BB962C8B-B14F-4D97-AF65-F5344CB8AC3E}">
        <p14:creationId xmlns:p14="http://schemas.microsoft.com/office/powerpoint/2010/main" xmlns="" val="153843000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83265" y="838200"/>
            <a:ext cx="8632135" cy="3139321"/>
          </a:xfrm>
          <a:prstGeom prst="rect">
            <a:avLst/>
          </a:prstGeom>
        </p:spPr>
        <p:txBody>
          <a:bodyPr wrap="square">
            <a:spAutoFit/>
          </a:bodyPr>
          <a:lstStyle/>
          <a:p>
            <a:pPr>
              <a:lnSpc>
                <a:spcPct val="150000"/>
              </a:lnSpc>
              <a:buFont typeface="Arial" pitchFamily="34" charset="0"/>
              <a:buChar char="•"/>
            </a:pPr>
            <a:r>
              <a:rPr lang="en-US" sz="3600" dirty="0" smtClean="0">
                <a:solidFill>
                  <a:schemeClr val="bg1"/>
                </a:solidFill>
                <a:latin typeface="Bodoni MT" pitchFamily="18" charset="0"/>
              </a:rPr>
              <a:t> </a:t>
            </a:r>
            <a:r>
              <a:rPr lang="en-US" sz="3600" dirty="0" smtClean="0">
                <a:solidFill>
                  <a:schemeClr val="bg1"/>
                </a:solidFill>
              </a:rPr>
              <a:t>Mrs. </a:t>
            </a:r>
            <a:r>
              <a:rPr lang="en-US" sz="3600" dirty="0" smtClean="0">
                <a:solidFill>
                  <a:schemeClr val="bg1"/>
                </a:solidFill>
                <a:latin typeface="Bell MT" pitchFamily="18" charset="0"/>
              </a:rPr>
              <a:t>SUBHASHINI-</a:t>
            </a:r>
            <a:r>
              <a:rPr lang="en-US" sz="3600" b="1" u="sng" dirty="0" smtClean="0">
                <a:solidFill>
                  <a:schemeClr val="bg1"/>
                </a:solidFill>
                <a:effectLst>
                  <a:outerShdw blurRad="38100" dist="38100" dir="2700000" algn="tl">
                    <a:srgbClr val="000000"/>
                  </a:outerShdw>
                </a:effectLst>
              </a:rPr>
              <a:t>Co-</a:t>
            </a:r>
            <a:r>
              <a:rPr lang="en-US" sz="3600" b="1" u="sng" dirty="0" err="1" smtClean="0">
                <a:solidFill>
                  <a:schemeClr val="bg1"/>
                </a:solidFill>
                <a:effectLst>
                  <a:outerShdw blurRad="38100" dist="38100" dir="2700000" algn="tl">
                    <a:srgbClr val="000000"/>
                  </a:outerShdw>
                </a:effectLst>
              </a:rPr>
              <a:t>ordinator</a:t>
            </a:r>
            <a:endParaRPr lang="en-US" sz="3600" dirty="0" smtClean="0">
              <a:solidFill>
                <a:schemeClr val="bg1"/>
              </a:solidFill>
            </a:endParaRPr>
          </a:p>
          <a:p>
            <a:pPr>
              <a:lnSpc>
                <a:spcPct val="150000"/>
              </a:lnSpc>
              <a:buFont typeface="Arial" pitchFamily="34" charset="0"/>
              <a:buChar char="•"/>
            </a:pPr>
            <a:r>
              <a:rPr lang="en-US" sz="3200" dirty="0" smtClean="0">
                <a:solidFill>
                  <a:schemeClr val="bg1"/>
                </a:solidFill>
                <a:latin typeface="Bell MT" pitchFamily="18" charset="0"/>
              </a:rPr>
              <a:t> VII P – Mrs. SUBHASHINI - Science</a:t>
            </a:r>
          </a:p>
          <a:p>
            <a:pPr>
              <a:lnSpc>
                <a:spcPct val="150000"/>
              </a:lnSpc>
              <a:buFont typeface="Arial" pitchFamily="34" charset="0"/>
              <a:buChar char="•"/>
            </a:pPr>
            <a:r>
              <a:rPr lang="en-US" sz="3200" dirty="0" smtClean="0">
                <a:solidFill>
                  <a:schemeClr val="bg1"/>
                </a:solidFill>
                <a:latin typeface="Bell MT" pitchFamily="18" charset="0"/>
              </a:rPr>
              <a:t> VII Q – Mrs. SAILAJA         - English</a:t>
            </a:r>
          </a:p>
          <a:p>
            <a:pPr>
              <a:lnSpc>
                <a:spcPct val="150000"/>
              </a:lnSpc>
              <a:buFont typeface="Arial" pitchFamily="34" charset="0"/>
              <a:buChar char="•"/>
            </a:pPr>
            <a:endParaRPr lang="en-US" sz="3200" dirty="0" smtClean="0">
              <a:solidFill>
                <a:schemeClr val="bg1"/>
              </a:solidFill>
              <a:latin typeface="Bell MT" pitchFamily="18" charset="0"/>
            </a:endParaRPr>
          </a:p>
        </p:txBody>
      </p:sp>
      <p:sp>
        <p:nvSpPr>
          <p:cNvPr id="4" name="TextBox 3"/>
          <p:cNvSpPr txBox="1"/>
          <p:nvPr/>
        </p:nvSpPr>
        <p:spPr>
          <a:xfrm>
            <a:off x="304800" y="3048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INTRODUCTION OF CLASS TEACHERS – 104 Area</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endParaRPr>
          </a:p>
        </p:txBody>
      </p:sp>
    </p:spTree>
    <p:extLst>
      <p:ext uri="{BB962C8B-B14F-4D97-AF65-F5344CB8AC3E}">
        <p14:creationId xmlns="" xmlns:p14="http://schemas.microsoft.com/office/powerpoint/2010/main" val="153843000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4800" y="3048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SUBJECT  TEACHERS</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endParaRPr>
          </a:p>
        </p:txBody>
      </p:sp>
      <p:graphicFrame>
        <p:nvGraphicFramePr>
          <p:cNvPr id="8" name="Table 7"/>
          <p:cNvGraphicFramePr>
            <a:graphicFrameLocks noGrp="1"/>
          </p:cNvGraphicFramePr>
          <p:nvPr/>
        </p:nvGraphicFramePr>
        <p:xfrm>
          <a:off x="228600" y="990599"/>
          <a:ext cx="8763000" cy="5256841"/>
        </p:xfrm>
        <a:graphic>
          <a:graphicData uri="http://schemas.openxmlformats.org/drawingml/2006/table">
            <a:tbl>
              <a:tblPr firstRow="1" bandRow="1">
                <a:tableStyleId>{D7AC3CCA-C797-4891-BE02-D94E43425B78}</a:tableStyleId>
              </a:tblPr>
              <a:tblGrid>
                <a:gridCol w="2438400"/>
                <a:gridCol w="3124200"/>
                <a:gridCol w="3200400"/>
              </a:tblGrid>
              <a:tr h="793441">
                <a:tc>
                  <a:txBody>
                    <a:bodyPr/>
                    <a:lstStyle/>
                    <a:p>
                      <a:pPr algn="l"/>
                      <a:r>
                        <a:rPr lang="en-US" sz="2800" b="1" kern="1200" dirty="0" smtClean="0">
                          <a:solidFill>
                            <a:srgbClr val="FFFF00"/>
                          </a:solidFill>
                        </a:rPr>
                        <a:t>English</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0" kern="1200" dirty="0" smtClean="0">
                          <a:solidFill>
                            <a:schemeClr val="bg1"/>
                          </a:solidFill>
                        </a:rPr>
                        <a:t>Mrs.UMA</a:t>
                      </a:r>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0" kern="1200" dirty="0" smtClean="0">
                          <a:solidFill>
                            <a:schemeClr val="bg1"/>
                          </a:solidFill>
                        </a:rPr>
                        <a:t>MRS.</a:t>
                      </a:r>
                      <a:r>
                        <a:rPr lang="en-US" sz="2400" b="0" kern="1200" baseline="0" dirty="0" smtClean="0">
                          <a:solidFill>
                            <a:schemeClr val="bg1"/>
                          </a:solidFill>
                        </a:rPr>
                        <a:t> SAILAJA</a:t>
                      </a:r>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3441">
                <a:tc>
                  <a:txBody>
                    <a:bodyPr/>
                    <a:lstStyle/>
                    <a:p>
                      <a:pPr algn="l"/>
                      <a:r>
                        <a:rPr lang="en-US" sz="2800" b="1" kern="1200" dirty="0" smtClean="0">
                          <a:solidFill>
                            <a:srgbClr val="FFFF00"/>
                          </a:solidFill>
                        </a:rPr>
                        <a:t>Hindi</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0" kern="1200" dirty="0" smtClean="0">
                          <a:solidFill>
                            <a:schemeClr val="bg1"/>
                          </a:solidFill>
                        </a:rPr>
                        <a:t>Mr. ANIL</a:t>
                      </a:r>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3441">
                <a:tc>
                  <a:txBody>
                    <a:bodyPr/>
                    <a:lstStyle/>
                    <a:p>
                      <a:pPr algn="l"/>
                      <a:r>
                        <a:rPr lang="en-US" sz="2800" b="1" kern="1200" dirty="0" smtClean="0">
                          <a:solidFill>
                            <a:srgbClr val="FFFF00"/>
                          </a:solidFill>
                        </a:rPr>
                        <a:t>Sanskrit</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0" kern="1200" dirty="0" smtClean="0">
                          <a:solidFill>
                            <a:schemeClr val="bg1"/>
                          </a:solidFill>
                        </a:rPr>
                        <a:t>Mr. GANAPATHI</a:t>
                      </a:r>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38197">
                <a:tc>
                  <a:txBody>
                    <a:bodyPr/>
                    <a:lstStyle/>
                    <a:p>
                      <a:pPr algn="l"/>
                      <a:r>
                        <a:rPr lang="en-US" sz="2800" b="1" kern="1200" dirty="0" smtClean="0">
                          <a:solidFill>
                            <a:srgbClr val="FFFF00"/>
                          </a:solidFill>
                        </a:rPr>
                        <a:t>Mathematics</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0" kern="1200" dirty="0" smtClean="0">
                          <a:solidFill>
                            <a:schemeClr val="bg1"/>
                          </a:solidFill>
                          <a:latin typeface="+mn-lt"/>
                          <a:ea typeface="+mn-ea"/>
                          <a:cs typeface="+mn-cs"/>
                        </a:rPr>
                        <a:t>Mr. </a:t>
                      </a:r>
                      <a:r>
                        <a:rPr kumimoji="0" lang="en-IN" sz="2400" b="0" kern="1200" dirty="0" smtClean="0">
                          <a:solidFill>
                            <a:schemeClr val="bg1"/>
                          </a:solidFill>
                          <a:latin typeface="+mn-lt"/>
                          <a:ea typeface="+mn-ea"/>
                          <a:cs typeface="+mn-cs"/>
                        </a:rPr>
                        <a:t>SUBRAMANYAM</a:t>
                      </a:r>
                      <a:endParaRPr kumimoji="0"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b="0" kern="1200" dirty="0" smtClean="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3441">
                <a:tc>
                  <a:txBody>
                    <a:bodyPr/>
                    <a:lstStyle/>
                    <a:p>
                      <a:pPr algn="l"/>
                      <a:r>
                        <a:rPr lang="en-US" sz="2800" b="1" kern="1200" dirty="0" smtClean="0">
                          <a:solidFill>
                            <a:srgbClr val="FFFF00"/>
                          </a:solidFill>
                        </a:rPr>
                        <a:t>Science</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0" lang="en-US" sz="2400" b="0" kern="1200" dirty="0" smtClean="0">
                          <a:solidFill>
                            <a:schemeClr val="bg1"/>
                          </a:solidFill>
                          <a:latin typeface="+mn-lt"/>
                          <a:ea typeface="+mn-ea"/>
                          <a:cs typeface="+mn-cs"/>
                        </a:rPr>
                        <a:t>Mrs. SUMITA</a:t>
                      </a:r>
                      <a:endParaRPr kumimoji="0"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0" lang="en-US" sz="2400" b="0" kern="1200" dirty="0" smtClean="0">
                          <a:solidFill>
                            <a:schemeClr val="bg1"/>
                          </a:solidFill>
                          <a:latin typeface="+mn-lt"/>
                          <a:ea typeface="+mn-ea"/>
                          <a:cs typeface="+mn-cs"/>
                        </a:rPr>
                        <a:t>Mrs. SUBHASHINI</a:t>
                      </a:r>
                      <a:endParaRPr kumimoji="0"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344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b="1" kern="1200" dirty="0" smtClean="0">
                          <a:solidFill>
                            <a:srgbClr val="FFFF00"/>
                          </a:solidFill>
                        </a:rPr>
                        <a:t>Social Science</a:t>
                      </a:r>
                      <a:endParaRPr lang="en-US" sz="2800" b="1" kern="1200" dirty="0">
                        <a:solidFill>
                          <a:srgbClr val="FFFF00"/>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0" lang="en-US" sz="2400" b="0" kern="1200" dirty="0" smtClean="0">
                          <a:solidFill>
                            <a:schemeClr val="bg1"/>
                          </a:solidFill>
                          <a:latin typeface="+mn-lt"/>
                          <a:ea typeface="+mn-ea"/>
                          <a:cs typeface="+mn-cs"/>
                        </a:rPr>
                        <a:t>Mrs. SHARADA</a:t>
                      </a:r>
                      <a:endParaRPr kumimoji="0"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0" lang="en-US" sz="2400" b="0" kern="1200" dirty="0" smtClean="0">
                          <a:solidFill>
                            <a:schemeClr val="bg1"/>
                          </a:solidFill>
                          <a:latin typeface="+mn-lt"/>
                          <a:ea typeface="+mn-ea"/>
                          <a:cs typeface="+mn-cs"/>
                        </a:rPr>
                        <a:t>MRS.SARITA</a:t>
                      </a:r>
                      <a:endParaRPr kumimoji="0" lang="en-US" sz="2400" b="0"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53843000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0"/>
          <a:ext cx="8382000" cy="5562600"/>
        </p:xfrm>
        <a:graphic>
          <a:graphicData uri="http://schemas.openxmlformats.org/drawingml/2006/table">
            <a:tbl>
              <a:tblPr firstRow="1" bandRow="1">
                <a:tableStyleId>{5940675A-B579-460E-94D1-54222C63F5DA}</a:tableStyleId>
              </a:tblPr>
              <a:tblGrid>
                <a:gridCol w="8382000"/>
              </a:tblGrid>
              <a:tr h="53340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Mrs. SUJATHA               - </a:t>
                      </a:r>
                      <a:r>
                        <a:rPr kumimoji="0" lang="en-US" sz="2800" b="1" kern="1200" dirty="0" smtClean="0">
                          <a:ln>
                            <a:noFill/>
                          </a:ln>
                          <a:solidFill>
                            <a:schemeClr val="bg1"/>
                          </a:solidFill>
                          <a:latin typeface="Bell MT" pitchFamily="18" charset="0"/>
                          <a:ea typeface="+mn-ea"/>
                          <a:cs typeface="+mn-cs"/>
                        </a:rPr>
                        <a:t>Computers</a:t>
                      </a:r>
                      <a:endParaRPr lang="en-US" sz="2800" b="1" dirty="0" smtClean="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Mrs. AJANTA                 - </a:t>
                      </a:r>
                      <a:r>
                        <a:rPr kumimoji="0" lang="en-US" sz="2800" b="1" kern="1200" dirty="0" smtClean="0">
                          <a:ln>
                            <a:noFill/>
                          </a:ln>
                          <a:solidFill>
                            <a:schemeClr val="bg1"/>
                          </a:solidFill>
                          <a:latin typeface="Bell MT" pitchFamily="18" charset="0"/>
                          <a:ea typeface="+mn-ea"/>
                          <a:cs typeface="+mn-cs"/>
                        </a:rPr>
                        <a:t>Music</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Mr. KARUN</a:t>
                      </a:r>
                      <a:r>
                        <a:rPr lang="en-US" sz="2800" baseline="0" dirty="0" smtClean="0">
                          <a:ln>
                            <a:noFill/>
                          </a:ln>
                          <a:solidFill>
                            <a:schemeClr val="bg1"/>
                          </a:solidFill>
                          <a:latin typeface="Bell MT" pitchFamily="18" charset="0"/>
                        </a:rPr>
                        <a:t> KUMAR    - </a:t>
                      </a:r>
                      <a:r>
                        <a:rPr kumimoji="0" lang="en-US" sz="2800" b="1" kern="1200" dirty="0" smtClean="0">
                          <a:ln>
                            <a:noFill/>
                          </a:ln>
                          <a:solidFill>
                            <a:schemeClr val="bg1"/>
                          </a:solidFill>
                          <a:latin typeface="Bell MT" pitchFamily="18" charset="0"/>
                          <a:ea typeface="+mn-ea"/>
                          <a:cs typeface="+mn-cs"/>
                        </a:rPr>
                        <a:t>PET</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Dr. SATYAVANI             - </a:t>
                      </a:r>
                      <a:r>
                        <a:rPr kumimoji="0" lang="en-US" sz="2800" b="1" kern="1200" dirty="0" smtClean="0">
                          <a:ln>
                            <a:noFill/>
                          </a:ln>
                          <a:solidFill>
                            <a:schemeClr val="bg1"/>
                          </a:solidFill>
                          <a:latin typeface="Bell MT" pitchFamily="18" charset="0"/>
                          <a:ea typeface="+mn-ea"/>
                          <a:cs typeface="+mn-cs"/>
                        </a:rPr>
                        <a:t>Yoga</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59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Mr. KIRAN</a:t>
                      </a:r>
                      <a:r>
                        <a:rPr lang="en-US" sz="2800" baseline="0" dirty="0" smtClean="0">
                          <a:ln>
                            <a:noFill/>
                          </a:ln>
                          <a:solidFill>
                            <a:schemeClr val="bg1"/>
                          </a:solidFill>
                          <a:latin typeface="Bell MT" pitchFamily="18" charset="0"/>
                        </a:rPr>
                        <a:t> KUMAR     - </a:t>
                      </a:r>
                      <a:r>
                        <a:rPr kumimoji="0" lang="en-US" sz="2800" b="1" kern="1200" dirty="0" smtClean="0">
                          <a:ln>
                            <a:noFill/>
                          </a:ln>
                          <a:solidFill>
                            <a:schemeClr val="bg1"/>
                          </a:solidFill>
                          <a:latin typeface="Bell MT" pitchFamily="18" charset="0"/>
                          <a:ea typeface="+mn-ea"/>
                          <a:cs typeface="+mn-cs"/>
                        </a:rPr>
                        <a:t>Librarian</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8833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n>
                            <a:noFill/>
                          </a:ln>
                          <a:solidFill>
                            <a:schemeClr val="bg1"/>
                          </a:solidFill>
                          <a:latin typeface="Bell MT" pitchFamily="18" charset="0"/>
                        </a:rPr>
                        <a:t>  Mr. DHARMA</a:t>
                      </a:r>
                      <a:r>
                        <a:rPr lang="en-US" sz="2800" baseline="0" dirty="0" smtClean="0">
                          <a:ln>
                            <a:noFill/>
                          </a:ln>
                          <a:solidFill>
                            <a:schemeClr val="bg1"/>
                          </a:solidFill>
                          <a:latin typeface="Bell MT" pitchFamily="18" charset="0"/>
                        </a:rPr>
                        <a:t> RAO      - </a:t>
                      </a:r>
                      <a:r>
                        <a:rPr kumimoji="0" lang="en-US" sz="2800" b="1" kern="1200" dirty="0" smtClean="0">
                          <a:ln>
                            <a:noFill/>
                          </a:ln>
                          <a:solidFill>
                            <a:schemeClr val="bg1"/>
                          </a:solidFill>
                          <a:latin typeface="Bell MT" pitchFamily="18" charset="0"/>
                          <a:ea typeface="+mn-ea"/>
                          <a:cs typeface="+mn-cs"/>
                        </a:rPr>
                        <a:t>Art &amp; Craft</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2377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0" dirty="0" smtClean="0">
                          <a:ln>
                            <a:noFill/>
                          </a:ln>
                          <a:solidFill>
                            <a:schemeClr val="bg1"/>
                          </a:solidFill>
                          <a:latin typeface="Bell MT" pitchFamily="18" charset="0"/>
                        </a:rPr>
                        <a:t>  Mrs. SUNITHA             -  </a:t>
                      </a:r>
                      <a:r>
                        <a:rPr lang="en-US" sz="2800" b="1" dirty="0" smtClean="0">
                          <a:ln>
                            <a:noFill/>
                          </a:ln>
                          <a:solidFill>
                            <a:schemeClr val="bg1"/>
                          </a:solidFill>
                          <a:latin typeface="Bell MT" pitchFamily="18" charset="0"/>
                        </a:rPr>
                        <a:t>Special</a:t>
                      </a:r>
                      <a:r>
                        <a:rPr lang="en-US" sz="2800" b="1" baseline="0" dirty="0" smtClean="0">
                          <a:ln>
                            <a:noFill/>
                          </a:ln>
                          <a:solidFill>
                            <a:schemeClr val="bg1"/>
                          </a:solidFill>
                          <a:latin typeface="Bell MT" pitchFamily="18" charset="0"/>
                        </a:rPr>
                        <a:t> Educator</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0" dirty="0" smtClean="0">
                          <a:ln>
                            <a:noFill/>
                          </a:ln>
                          <a:solidFill>
                            <a:schemeClr val="bg1"/>
                          </a:solidFill>
                          <a:latin typeface="Bell MT" pitchFamily="18" charset="0"/>
                        </a:rPr>
                        <a:t>  Mrs.</a:t>
                      </a:r>
                      <a:r>
                        <a:rPr lang="en-US" sz="2800" b="0" baseline="0" dirty="0" smtClean="0">
                          <a:ln>
                            <a:noFill/>
                          </a:ln>
                          <a:solidFill>
                            <a:schemeClr val="bg1"/>
                          </a:solidFill>
                          <a:latin typeface="Bell MT" pitchFamily="18" charset="0"/>
                        </a:rPr>
                        <a:t> SIMRAN               -  </a:t>
                      </a:r>
                      <a:r>
                        <a:rPr lang="en-US" sz="2800" b="1" baseline="0" dirty="0" smtClean="0">
                          <a:ln>
                            <a:noFill/>
                          </a:ln>
                          <a:solidFill>
                            <a:schemeClr val="bg1"/>
                          </a:solidFill>
                          <a:latin typeface="Bell MT" pitchFamily="18" charset="0"/>
                        </a:rPr>
                        <a:t>Counselor</a:t>
                      </a:r>
                      <a:endParaRPr lang="en-US" sz="2800" b="1"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6908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2800" b="1" dirty="0" smtClean="0">
                          <a:ln>
                            <a:noFill/>
                          </a:ln>
                          <a:solidFill>
                            <a:schemeClr val="bg1"/>
                          </a:solidFill>
                          <a:latin typeface="Bell MT" pitchFamily="18" charset="0"/>
                        </a:rPr>
                        <a:t>   </a:t>
                      </a:r>
                      <a:r>
                        <a:rPr lang="en-IN" sz="2800" b="0" dirty="0" smtClean="0">
                          <a:ln>
                            <a:noFill/>
                          </a:ln>
                          <a:solidFill>
                            <a:schemeClr val="bg1"/>
                          </a:solidFill>
                          <a:latin typeface="Bell MT" pitchFamily="18" charset="0"/>
                        </a:rPr>
                        <a:t>Mrs. VAMINI               -  W.E</a:t>
                      </a:r>
                      <a:endParaRPr lang="en-US" sz="2800" b="0" dirty="0">
                        <a:ln>
                          <a:noFill/>
                        </a:ln>
                        <a:solidFill>
                          <a:schemeClr val="bg1"/>
                        </a:solidFill>
                        <a:latin typeface="Bell MT"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extBox 2"/>
          <p:cNvSpPr txBox="1"/>
          <p:nvPr/>
        </p:nvSpPr>
        <p:spPr>
          <a:xfrm>
            <a:off x="304800" y="152400"/>
            <a:ext cx="8610600" cy="461665"/>
          </a:xfrm>
          <a:prstGeom prst="rect">
            <a:avLst/>
          </a:prstGeom>
          <a:solidFill>
            <a:schemeClr val="tx2">
              <a:lumMod val="1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rPr>
              <a:t>CO-SCHOLASTIC TEACHERS</a:t>
            </a:r>
            <a:endParaRPr lang="en-US" sz="2400" b="1" u="sng" dirty="0">
              <a:ln w="11430"/>
              <a:solidFill>
                <a:srgbClr val="FFFF00"/>
              </a:solidFill>
              <a:effectLst>
                <a:outerShdw blurRad="50800" dist="39000" dir="5460000" algn="tl">
                  <a:srgbClr val="000000">
                    <a:alpha val="38000"/>
                  </a:srgbClr>
                </a:outerShdw>
              </a:effectLst>
              <a:latin typeface="Arial Black" pitchFamily="34" charset="0"/>
              <a:cs typeface="AkrutiBngArvindUnicode" pitchFamily="2"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457200"/>
            <a:ext cx="8763000" cy="5909310"/>
          </a:xfrm>
          <a:prstGeom prst="rect">
            <a:avLst/>
          </a:prstGeom>
        </p:spPr>
        <p:txBody>
          <a:bodyPr wrap="square">
            <a:spAutoFit/>
          </a:bodyPr>
          <a:lstStyle/>
          <a:p>
            <a:r>
              <a:rPr lang="en-US" sz="5400" dirty="0" smtClean="0">
                <a:solidFill>
                  <a:schemeClr val="bg1"/>
                </a:solidFill>
              </a:rPr>
              <a:t>To have uniformity and to prepare  the students for </a:t>
            </a:r>
            <a:r>
              <a:rPr lang="en-US" sz="5400" dirty="0" err="1" smtClean="0">
                <a:solidFill>
                  <a:schemeClr val="bg1"/>
                </a:solidFill>
              </a:rPr>
              <a:t>remodelled</a:t>
            </a:r>
            <a:r>
              <a:rPr lang="en-US" sz="5400" dirty="0" smtClean="0">
                <a:solidFill>
                  <a:schemeClr val="bg1"/>
                </a:solidFill>
              </a:rPr>
              <a:t> Class - X Board Assessment, school will follow the same assessment pattern for Classes VI-IX.</a:t>
            </a:r>
            <a:endParaRPr lang="en-US" sz="5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S010286717">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TS010286717</Template>
  <TotalTime>12065</TotalTime>
  <Words>1240</Words>
  <Application>Microsoft Office PowerPoint</Application>
  <PresentationFormat>On-screen Show (4:3)</PresentationFormat>
  <Paragraphs>235</Paragraphs>
  <Slides>30</Slides>
  <Notes>1</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TS010286717</vt:lpstr>
      <vt:lpstr>White with Courier font for code slides</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Navy Children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LAPTOP</dc:creator>
  <cp:lastModifiedBy>CHE-LAB-SEC</cp:lastModifiedBy>
  <cp:revision>1239</cp:revision>
  <dcterms:created xsi:type="dcterms:W3CDTF">2012-02-23T17:02:05Z</dcterms:created>
  <dcterms:modified xsi:type="dcterms:W3CDTF">2018-04-11T08:50:14Z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